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embeddedFontLst>
    <p:embeddedFont>
      <p:font typeface="Roboto"/>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803C05-7EDE-4E38-9FA2-95A0A5D32A3C}">
  <a:tblStyle styleId="{0D803C05-7EDE-4E38-9FA2-95A0A5D32A3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Roboto-bold.fntdata"/><Relationship Id="rId32" Type="http://schemas.openxmlformats.org/officeDocument/2006/relationships/slide" Target="slides/slide26.xml"/><Relationship Id="rId76" Type="http://schemas.openxmlformats.org/officeDocument/2006/relationships/font" Target="fonts/Roboto-regular.fntdata"/><Relationship Id="rId35" Type="http://schemas.openxmlformats.org/officeDocument/2006/relationships/slide" Target="slides/slide29.xml"/><Relationship Id="rId79" Type="http://schemas.openxmlformats.org/officeDocument/2006/relationships/font" Target="fonts/Roboto-boldItalic.fntdata"/><Relationship Id="rId34" Type="http://schemas.openxmlformats.org/officeDocument/2006/relationships/slide" Target="slides/slide28.xml"/><Relationship Id="rId78" Type="http://schemas.openxmlformats.org/officeDocument/2006/relationships/font" Target="fonts/Roboto-italic.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e80bf0f1b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e80bf0f1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e80bf0f1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0e80bf0f1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D3 schools under </a:t>
            </a:r>
            <a:r>
              <a:rPr lang="en"/>
              <a:t>superintendent Kamar Samuels - Mott Hall II, SMS, WESS. Manhattan HS District Schools under Supt. Gary Beidleman - in green, CUNY &amp; UA School District under Supt. Fred Walsh, New Visions for Public  Schools School District under Supt. Noah Angeles - In Teal, Citywide Transfer School District - in purple, Acting Supt. John Sullivan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e80bf0f1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e80bf0f1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0e80bf0f1b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0e80bf0f1b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e80bf0f1b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e80bf0f1b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e80bf0f1b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e80bf0f1b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e80bf0f1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0e80bf0f1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e80bf0f1b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0e80bf0f1b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e80bf0f1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e80bf0f1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e80bf0f1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0e80bf0f1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b88d47c0c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b88d47c0c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e80bf0f1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0e80bf0f1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0e80bf0f1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0e80bf0f1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e80bf0f1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e80bf0f1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0e80bf0f1b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0e80bf0f1b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e80bf0f1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0e80bf0f1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e80bf0f1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e80bf0f1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e80bf0f1b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e80bf0f1b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e80bf0f1b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0e80bf0f1b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0e80bf0f1b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0e80bf0f1b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0e80bf0f1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0e80bf0f1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0e80bf0f1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0e80bf0f1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e80bf0f1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e80bf0f1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0e80bf0f1b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0e80bf0f1b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0e80bf0f1b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0e80bf0f1b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0e80bf0f1b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0e80bf0f1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e80bf0f1b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0e80bf0f1b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0e80bf0f1b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0e80bf0f1b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0e80bf0f1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0e80bf0f1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11a5f181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11a5f181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0b88d47c0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0b88d47c0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0e80bf0f1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0e80bf0f1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e80bf0f1b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e80bf0f1b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0e80bf0f1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0e80bf0f1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0e80bf0f1b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0e80bf0f1b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b88d47c0c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0b88d47c0c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0e80bf0f1b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0e80bf0f1b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b88d47c0c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0b88d47c0c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11a5f181f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11a5f181f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0e80bf0f1b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0e80bf0f1b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0e80bf0f1b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0e80bf0f1b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9ab999f13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9ab999f13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0b88d47c0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0b88d47c0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e80bf0f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e80bf0f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106c1d3b9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106c1d3b9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0b88d47c0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0b88d47c0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0b88d47c0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0b88d47c0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0e80bf0f1b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0e80bf0f1b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0b88d47c0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0b88d47c0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0e80bf0f1b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0e80bf0f1b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106c1d3b9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106c1d3b9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0b88d47c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30b88d47c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106c1d3b9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106c1d3b9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0e80bf0f1b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30e80bf0f1b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e80bf0f1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e80bf0f1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0e80bf0f1b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30e80bf0f1b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0e80bf0f1b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30e80bf0f1b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0e80bf0f1b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0e80bf0f1b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0b88d47c0c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30b88d47c0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0b88d47c0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30b88d47c0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0b88d47c0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30b88d47c0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0b88d47c0c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0b88d47c0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11a5f181f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11a5f181f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11a5f181f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311a5f181f9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9ab999f13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9ab999f13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e80bf0f1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e80bf0f1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b88d47c0c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b88d47c0c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Eleanor Roosevelt is in Upper Manhattan on the East Side, the rest of the 6 schools that offer priority are in lower Manhattan.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e80bf0f1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e80bf0f1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vimeo.com/5026381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cec3.org/www/cecd3/site/hosting/Calendars/CEC3%20Meeting%20Calendar%202014-2015_03.25.15.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schools.nyc.gov/enrollment/enroll-grade-by-grade/high-school/high-school-audi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adleigharts.org/"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laguardiahs.org/" TargetMode="Externa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schools.nyc.gov/enrollment/enroll-grade-by-grade/high-school/high-school-auditio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ravenna-hub.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hyperlink" Target="mailto:Infohub@nyced.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s://www.schools.nyc.gov/enrollment/enroll-grade-by-grade/middle-schoo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nsideschools.org/insidetools/citywide-middle-school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mailto:Infohub@nyced.org" TargetMode="Externa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hyperlink" Target="https://www.ms421.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schools.nyc.gov/enrollment/enroll-grade-by-grade/high-schoo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tools.nycenet.edu/" TargetMode="Externa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infohub.nyced.org/reports/students-and-schools/school-quality/nyc-school-survey" TargetMode="Externa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infohub.nyced.org/reports/students-and-schools/school-quality/information-and-data-overview" TargetMode="External"/><Relationship Id="rId4" Type="http://schemas.openxmlformats.org/officeDocument/2006/relationships/image" Target="../media/image17.jpg"/><Relationship Id="rId5"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data.nysed.gov/" TargetMode="External"/><Relationship Id="rId4" Type="http://schemas.openxmlformats.org/officeDocument/2006/relationships/image" Target="../media/image1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592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chemeClr val="lt1"/>
                </a:solidFill>
              </a:rPr>
              <a:t>CEC3</a:t>
            </a:r>
            <a:r>
              <a:rPr lang="en"/>
              <a:t> </a:t>
            </a:r>
            <a:endParaRPr/>
          </a:p>
        </p:txBody>
      </p:sp>
      <p:sp>
        <p:nvSpPr>
          <p:cNvPr id="55" name="Google Shape;55;p13"/>
          <p:cNvSpPr txBox="1"/>
          <p:nvPr>
            <p:ph idx="1" type="subTitle"/>
          </p:nvPr>
        </p:nvSpPr>
        <p:spPr>
          <a:xfrm>
            <a:off x="311700" y="2834125"/>
            <a:ext cx="8520600" cy="1154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accent4"/>
                </a:solidFill>
              </a:rPr>
              <a:t>Combined MS/HS Meeting</a:t>
            </a:r>
            <a:endParaRPr>
              <a:solidFill>
                <a:schemeClr val="accent4"/>
              </a:solidFill>
            </a:endParaRPr>
          </a:p>
          <a:p>
            <a:pPr indent="0" lvl="0" marL="0" rtl="0" algn="ctr">
              <a:spcBef>
                <a:spcPts val="0"/>
              </a:spcBef>
              <a:spcAft>
                <a:spcPts val="0"/>
              </a:spcAft>
              <a:buNone/>
            </a:pPr>
            <a:r>
              <a:rPr lang="en">
                <a:solidFill>
                  <a:schemeClr val="accent4"/>
                </a:solidFill>
              </a:rPr>
              <a:t>Nov 6, 2024</a:t>
            </a:r>
            <a:endParaRPr>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MySchools.nyc</a:t>
            </a:r>
            <a:endParaRPr/>
          </a:p>
        </p:txBody>
      </p:sp>
      <p:pic>
        <p:nvPicPr>
          <p:cNvPr id="117" name="Google Shape;117;p22"/>
          <p:cNvPicPr preferRelativeResize="0"/>
          <p:nvPr/>
        </p:nvPicPr>
        <p:blipFill>
          <a:blip r:embed="rId3">
            <a:alphaModFix/>
          </a:blip>
          <a:stretch>
            <a:fillRect/>
          </a:stretch>
        </p:blipFill>
        <p:spPr>
          <a:xfrm>
            <a:off x="686225" y="1345075"/>
            <a:ext cx="1839983" cy="3416402"/>
          </a:xfrm>
          <a:prstGeom prst="rect">
            <a:avLst/>
          </a:prstGeom>
          <a:noFill/>
          <a:ln>
            <a:noFill/>
          </a:ln>
        </p:spPr>
      </p:pic>
      <p:pic>
        <p:nvPicPr>
          <p:cNvPr id="118" name="Google Shape;118;p22"/>
          <p:cNvPicPr preferRelativeResize="0"/>
          <p:nvPr/>
        </p:nvPicPr>
        <p:blipFill>
          <a:blip r:embed="rId4">
            <a:alphaModFix/>
          </a:blip>
          <a:stretch>
            <a:fillRect/>
          </a:stretch>
        </p:blipFill>
        <p:spPr>
          <a:xfrm>
            <a:off x="3302230" y="1345075"/>
            <a:ext cx="2048796" cy="3416401"/>
          </a:xfrm>
          <a:prstGeom prst="rect">
            <a:avLst/>
          </a:prstGeom>
          <a:noFill/>
          <a:ln>
            <a:noFill/>
          </a:ln>
        </p:spPr>
      </p:pic>
      <p:pic>
        <p:nvPicPr>
          <p:cNvPr id="119" name="Google Shape;119;p22"/>
          <p:cNvPicPr preferRelativeResize="0"/>
          <p:nvPr/>
        </p:nvPicPr>
        <p:blipFill>
          <a:blip r:embed="rId5">
            <a:alphaModFix/>
          </a:blip>
          <a:stretch>
            <a:fillRect/>
          </a:stretch>
        </p:blipFill>
        <p:spPr>
          <a:xfrm>
            <a:off x="5948344" y="1345075"/>
            <a:ext cx="2249407" cy="3416398"/>
          </a:xfrm>
          <a:prstGeom prst="rect">
            <a:avLst/>
          </a:prstGeom>
          <a:noFill/>
          <a:ln>
            <a:noFill/>
          </a:ln>
        </p:spPr>
      </p:pic>
      <p:sp>
        <p:nvSpPr>
          <p:cNvPr id="120" name="Google Shape;120;p22"/>
          <p:cNvSpPr/>
          <p:nvPr/>
        </p:nvSpPr>
        <p:spPr>
          <a:xfrm>
            <a:off x="1807750" y="1237450"/>
            <a:ext cx="322800" cy="452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22"/>
          <p:cNvSpPr/>
          <p:nvPr/>
        </p:nvSpPr>
        <p:spPr>
          <a:xfrm>
            <a:off x="871600" y="3744650"/>
            <a:ext cx="1108200" cy="193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23"/>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23"/>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23"/>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0" name="Google Shape;130;p23"/>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131" name="Google Shape;131;p23"/>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23"/>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23"/>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3"/>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23"/>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3"/>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3"/>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3"/>
          <p:cNvSpPr txBox="1"/>
          <p:nvPr/>
        </p:nvSpPr>
        <p:spPr>
          <a:xfrm>
            <a:off x="247500" y="163825"/>
            <a:ext cx="43404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dk1"/>
                </a:solidFill>
              </a:rPr>
              <a:t>High Schools</a:t>
            </a:r>
            <a:r>
              <a:rPr b="1" lang="en" sz="1900">
                <a:solidFill>
                  <a:schemeClr val="dk1"/>
                </a:solidFill>
              </a:rPr>
              <a:t> in D3 Borders* </a:t>
            </a:r>
            <a:endParaRPr b="1" sz="1900">
              <a:solidFill>
                <a:schemeClr val="dk1"/>
              </a:solidFill>
            </a:endParaRPr>
          </a:p>
        </p:txBody>
      </p:sp>
      <p:sp>
        <p:nvSpPr>
          <p:cNvPr id="139" name="Google Shape;139;p23"/>
          <p:cNvSpPr txBox="1"/>
          <p:nvPr/>
        </p:nvSpPr>
        <p:spPr>
          <a:xfrm>
            <a:off x="247500" y="708325"/>
            <a:ext cx="3348600" cy="40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9900"/>
                </a:solidFill>
              </a:rPr>
              <a:t>MS 76 Mott Hall II (6-12)</a:t>
            </a:r>
            <a:endParaRPr sz="1600">
              <a:solidFill>
                <a:srgbClr val="FF9900"/>
              </a:solidFill>
            </a:endParaRPr>
          </a:p>
          <a:p>
            <a:pPr indent="0" lvl="0" marL="0" rtl="0" algn="l">
              <a:spcBef>
                <a:spcPts val="0"/>
              </a:spcBef>
              <a:spcAft>
                <a:spcPts val="0"/>
              </a:spcAft>
              <a:buNone/>
            </a:pPr>
            <a:r>
              <a:rPr lang="en" sz="1600">
                <a:solidFill>
                  <a:srgbClr val="FF9900"/>
                </a:solidFill>
              </a:rPr>
              <a:t>Proposed HS expansion</a:t>
            </a:r>
            <a:endParaRPr sz="1600">
              <a:solidFill>
                <a:srgbClr val="FF9900"/>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u="sng">
                <a:solidFill>
                  <a:schemeClr val="dk1"/>
                </a:solidFill>
              </a:rPr>
              <a:t>MLK Campus Schools:</a:t>
            </a:r>
            <a:r>
              <a:rPr lang="en" sz="1600">
                <a:solidFill>
                  <a:schemeClr val="dk1"/>
                </a:solidFill>
              </a:rPr>
              <a:t> </a:t>
            </a:r>
            <a:endParaRPr sz="1600">
              <a:solidFill>
                <a:schemeClr val="dk1"/>
              </a:solidFill>
            </a:endParaRPr>
          </a:p>
          <a:p>
            <a:pPr indent="0" lvl="0" marL="0" rtl="0" algn="l">
              <a:spcBef>
                <a:spcPts val="0"/>
              </a:spcBef>
              <a:spcAft>
                <a:spcPts val="0"/>
              </a:spcAft>
              <a:buNone/>
            </a:pPr>
            <a:r>
              <a:rPr lang="en" sz="1600">
                <a:solidFill>
                  <a:srgbClr val="38761D"/>
                </a:solidFill>
              </a:rPr>
              <a:t>M299 Maxine Greene HS</a:t>
            </a:r>
            <a:endParaRPr sz="1600">
              <a:solidFill>
                <a:srgbClr val="38761D"/>
              </a:solidFill>
            </a:endParaRPr>
          </a:p>
          <a:p>
            <a:pPr indent="0" lvl="0" marL="0" rtl="0" algn="l">
              <a:spcBef>
                <a:spcPts val="0"/>
              </a:spcBef>
              <a:spcAft>
                <a:spcPts val="0"/>
              </a:spcAft>
              <a:buClr>
                <a:schemeClr val="dk1"/>
              </a:buClr>
              <a:buSzPts val="1100"/>
              <a:buFont typeface="Arial"/>
              <a:buNone/>
            </a:pPr>
            <a:r>
              <a:rPr lang="en" sz="1600">
                <a:solidFill>
                  <a:srgbClr val="CC0000"/>
                </a:solidFill>
              </a:rPr>
              <a:t>M307 UA School for Media Studies</a:t>
            </a:r>
            <a:endParaRPr sz="1600">
              <a:solidFill>
                <a:srgbClr val="38761D"/>
              </a:solidFill>
            </a:endParaRPr>
          </a:p>
          <a:p>
            <a:pPr indent="0" lvl="0" marL="0" rtl="0" algn="l">
              <a:spcBef>
                <a:spcPts val="0"/>
              </a:spcBef>
              <a:spcAft>
                <a:spcPts val="0"/>
              </a:spcAft>
              <a:buNone/>
            </a:pPr>
            <a:r>
              <a:rPr lang="en" sz="1600">
                <a:solidFill>
                  <a:srgbClr val="38761D"/>
                </a:solidFill>
              </a:rPr>
              <a:t>M492 HS Law, Advocacy</a:t>
            </a:r>
            <a:endParaRPr sz="1600">
              <a:solidFill>
                <a:srgbClr val="38761D"/>
              </a:solidFill>
            </a:endParaRPr>
          </a:p>
          <a:p>
            <a:pPr indent="0" lvl="0" marL="0" rtl="0" algn="l">
              <a:spcBef>
                <a:spcPts val="0"/>
              </a:spcBef>
              <a:spcAft>
                <a:spcPts val="0"/>
              </a:spcAft>
              <a:buNone/>
            </a:pPr>
            <a:r>
              <a:rPr lang="en" sz="1600">
                <a:solidFill>
                  <a:srgbClr val="CC0000"/>
                </a:solidFill>
              </a:rPr>
              <a:t>M494 HS for Arts &amp; Technology</a:t>
            </a:r>
            <a:endParaRPr sz="1600">
              <a:solidFill>
                <a:srgbClr val="CC0000"/>
              </a:solidFill>
            </a:endParaRPr>
          </a:p>
          <a:p>
            <a:pPr indent="0" lvl="0" marL="0" rtl="0" algn="l">
              <a:spcBef>
                <a:spcPts val="0"/>
              </a:spcBef>
              <a:spcAft>
                <a:spcPts val="0"/>
              </a:spcAft>
              <a:buClr>
                <a:schemeClr val="dk1"/>
              </a:buClr>
              <a:buSzPts val="1100"/>
              <a:buFont typeface="Arial"/>
              <a:buNone/>
            </a:pPr>
            <a:r>
              <a:rPr lang="en" sz="1600">
                <a:solidFill>
                  <a:srgbClr val="CC0000"/>
                </a:solidFill>
              </a:rPr>
              <a:t>M541 Manhattan Hunter Science</a:t>
            </a:r>
            <a:endParaRPr sz="1600">
              <a:solidFill>
                <a:srgbClr val="CC0000"/>
              </a:solidFill>
            </a:endParaRPr>
          </a:p>
          <a:p>
            <a:pPr indent="0" lvl="0" marL="0" rtl="0" algn="l">
              <a:spcBef>
                <a:spcPts val="0"/>
              </a:spcBef>
              <a:spcAft>
                <a:spcPts val="0"/>
              </a:spcAft>
              <a:buClr>
                <a:schemeClr val="dk1"/>
              </a:buClr>
              <a:buSzPts val="1100"/>
              <a:buFont typeface="Arial"/>
              <a:buNone/>
            </a:pPr>
            <a:r>
              <a:rPr lang="en" sz="1600">
                <a:solidFill>
                  <a:srgbClr val="FF9900"/>
                </a:solidFill>
              </a:rPr>
              <a:t>M859 SMS (K-12)</a:t>
            </a:r>
            <a:endParaRPr sz="1600">
              <a:solidFill>
                <a:srgbClr val="CC0000"/>
              </a:solidFill>
            </a:endParaRPr>
          </a:p>
          <a:p>
            <a:pPr indent="0" lvl="0" marL="0" rtl="0" algn="l">
              <a:spcBef>
                <a:spcPts val="0"/>
              </a:spcBef>
              <a:spcAft>
                <a:spcPts val="0"/>
              </a:spcAft>
              <a:buNone/>
            </a:pPr>
            <a:r>
              <a:t/>
            </a:r>
            <a:endParaRPr sz="1600">
              <a:solidFill>
                <a:srgbClr val="FF9900"/>
              </a:solidFill>
            </a:endParaRPr>
          </a:p>
          <a:p>
            <a:pPr indent="0" lvl="0" marL="0" rtl="0" algn="l">
              <a:spcBef>
                <a:spcPts val="0"/>
              </a:spcBef>
              <a:spcAft>
                <a:spcPts val="0"/>
              </a:spcAft>
              <a:buClr>
                <a:schemeClr val="dk1"/>
              </a:buClr>
              <a:buSzPts val="1100"/>
              <a:buFont typeface="Arial"/>
              <a:buNone/>
            </a:pPr>
            <a:r>
              <a:rPr lang="en" sz="1600">
                <a:solidFill>
                  <a:srgbClr val="38761D"/>
                </a:solidFill>
              </a:rPr>
              <a:t>Laguardia HS</a:t>
            </a:r>
            <a:endParaRPr sz="1600">
              <a:solidFill>
                <a:srgbClr val="38761D"/>
              </a:solidFill>
            </a:endParaRPr>
          </a:p>
          <a:p>
            <a:pPr indent="0" lvl="0" marL="0" rtl="0" algn="l">
              <a:spcBef>
                <a:spcPts val="0"/>
              </a:spcBef>
              <a:spcAft>
                <a:spcPts val="0"/>
              </a:spcAft>
              <a:buNone/>
            </a:pPr>
            <a:r>
              <a:t/>
            </a:r>
            <a:endParaRPr sz="1600">
              <a:solidFill>
                <a:srgbClr val="FF9900"/>
              </a:solidFill>
            </a:endParaRPr>
          </a:p>
          <a:p>
            <a:pPr indent="0" lvl="0" marL="0" rtl="0" algn="l">
              <a:spcBef>
                <a:spcPts val="0"/>
              </a:spcBef>
              <a:spcAft>
                <a:spcPts val="0"/>
              </a:spcAft>
              <a:buNone/>
            </a:pPr>
            <a:r>
              <a:t/>
            </a:r>
            <a:endParaRPr sz="1600">
              <a:solidFill>
                <a:srgbClr val="FF9900"/>
              </a:solidFill>
            </a:endParaRPr>
          </a:p>
          <a:p>
            <a:pPr indent="0" lvl="0" marL="0" rtl="0" algn="l">
              <a:spcBef>
                <a:spcPts val="0"/>
              </a:spcBef>
              <a:spcAft>
                <a:spcPts val="0"/>
              </a:spcAft>
              <a:buNone/>
            </a:pPr>
            <a:r>
              <a:rPr lang="en" sz="1600">
                <a:solidFill>
                  <a:srgbClr val="FF9900"/>
                </a:solidFill>
              </a:rPr>
              <a:t>M291 WESS (6-12)</a:t>
            </a:r>
            <a:endParaRPr sz="1600">
              <a:solidFill>
                <a:srgbClr val="FF9900"/>
              </a:solidFill>
            </a:endParaRPr>
          </a:p>
          <a:p>
            <a:pPr indent="0" lvl="0" marL="0" rtl="0" algn="l">
              <a:spcBef>
                <a:spcPts val="0"/>
              </a:spcBef>
              <a:spcAft>
                <a:spcPts val="0"/>
              </a:spcAft>
              <a:buNone/>
            </a:pPr>
            <a:r>
              <a:t/>
            </a:r>
            <a:endParaRPr sz="1600">
              <a:solidFill>
                <a:srgbClr val="FF9900"/>
              </a:solidFill>
            </a:endParaRPr>
          </a:p>
          <a:p>
            <a:pPr indent="0" lvl="0" marL="0" rtl="0" algn="l">
              <a:spcBef>
                <a:spcPts val="0"/>
              </a:spcBef>
              <a:spcAft>
                <a:spcPts val="0"/>
              </a:spcAft>
              <a:buNone/>
            </a:pPr>
            <a:r>
              <a:t/>
            </a:r>
            <a:endParaRPr sz="1600">
              <a:solidFill>
                <a:schemeClr val="dk2"/>
              </a:solidFill>
            </a:endParaRPr>
          </a:p>
        </p:txBody>
      </p:sp>
      <p:sp>
        <p:nvSpPr>
          <p:cNvPr id="140" name="Google Shape;140;p23"/>
          <p:cNvSpPr txBox="1"/>
          <p:nvPr/>
        </p:nvSpPr>
        <p:spPr>
          <a:xfrm>
            <a:off x="1985175" y="2121725"/>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cxnSp>
        <p:nvCxnSpPr>
          <p:cNvPr id="141" name="Google Shape;141;p23"/>
          <p:cNvCxnSpPr/>
          <p:nvPr/>
        </p:nvCxnSpPr>
        <p:spPr>
          <a:xfrm>
            <a:off x="3507900" y="2561000"/>
            <a:ext cx="548700" cy="1571100"/>
          </a:xfrm>
          <a:prstGeom prst="straightConnector1">
            <a:avLst/>
          </a:prstGeom>
          <a:noFill/>
          <a:ln cap="flat" cmpd="sng" w="19050">
            <a:solidFill>
              <a:schemeClr val="dk2"/>
            </a:solidFill>
            <a:prstDash val="solid"/>
            <a:round/>
            <a:headEnd len="med" w="med" type="none"/>
            <a:tailEnd len="med" w="med" type="none"/>
          </a:ln>
        </p:spPr>
      </p:cxnSp>
      <p:cxnSp>
        <p:nvCxnSpPr>
          <p:cNvPr id="142" name="Google Shape;142;p23"/>
          <p:cNvCxnSpPr/>
          <p:nvPr/>
        </p:nvCxnSpPr>
        <p:spPr>
          <a:xfrm>
            <a:off x="2442625" y="4379500"/>
            <a:ext cx="1644000" cy="88500"/>
          </a:xfrm>
          <a:prstGeom prst="straightConnector1">
            <a:avLst/>
          </a:prstGeom>
          <a:noFill/>
          <a:ln cap="flat" cmpd="sng" w="19050">
            <a:solidFill>
              <a:schemeClr val="dk2"/>
            </a:solidFill>
            <a:prstDash val="solid"/>
            <a:round/>
            <a:headEnd len="med" w="med" type="none"/>
            <a:tailEnd len="med" w="med" type="none"/>
          </a:ln>
        </p:spPr>
      </p:cxnSp>
      <p:cxnSp>
        <p:nvCxnSpPr>
          <p:cNvPr id="143" name="Google Shape;143;p23"/>
          <p:cNvCxnSpPr/>
          <p:nvPr/>
        </p:nvCxnSpPr>
        <p:spPr>
          <a:xfrm flipH="1">
            <a:off x="2700900" y="708325"/>
            <a:ext cx="2072100" cy="238500"/>
          </a:xfrm>
          <a:prstGeom prst="straightConnector1">
            <a:avLst/>
          </a:prstGeom>
          <a:noFill/>
          <a:ln cap="flat" cmpd="sng" w="19050">
            <a:solidFill>
              <a:schemeClr val="dk2"/>
            </a:solidFill>
            <a:prstDash val="solid"/>
            <a:round/>
            <a:headEnd len="med" w="med" type="none"/>
            <a:tailEnd len="med" w="med" type="none"/>
          </a:ln>
        </p:spPr>
      </p:cxnSp>
      <p:cxnSp>
        <p:nvCxnSpPr>
          <p:cNvPr id="144" name="Google Shape;144;p23"/>
          <p:cNvCxnSpPr/>
          <p:nvPr/>
        </p:nvCxnSpPr>
        <p:spPr>
          <a:xfrm flipH="1" rot="10800000">
            <a:off x="4824175" y="936225"/>
            <a:ext cx="1352400" cy="61500"/>
          </a:xfrm>
          <a:prstGeom prst="straightConnector1">
            <a:avLst/>
          </a:prstGeom>
          <a:noFill/>
          <a:ln cap="flat" cmpd="sng" w="19050">
            <a:solidFill>
              <a:schemeClr val="dk2"/>
            </a:solidFill>
            <a:prstDash val="solid"/>
            <a:round/>
            <a:headEnd len="med" w="med" type="none"/>
            <a:tailEnd len="med" w="med" type="none"/>
          </a:ln>
        </p:spPr>
      </p:cxnSp>
      <p:cxnSp>
        <p:nvCxnSpPr>
          <p:cNvPr id="145" name="Google Shape;145;p23"/>
          <p:cNvCxnSpPr/>
          <p:nvPr/>
        </p:nvCxnSpPr>
        <p:spPr>
          <a:xfrm rot="10800000">
            <a:off x="1624950" y="3647875"/>
            <a:ext cx="2461500" cy="660600"/>
          </a:xfrm>
          <a:prstGeom prst="straightConnector1">
            <a:avLst/>
          </a:prstGeom>
          <a:noFill/>
          <a:ln cap="flat" cmpd="sng" w="19050">
            <a:solidFill>
              <a:schemeClr val="dk2"/>
            </a:solidFill>
            <a:prstDash val="solid"/>
            <a:round/>
            <a:headEnd len="med" w="med" type="none"/>
            <a:tailEnd len="med" w="med" type="none"/>
          </a:ln>
        </p:spPr>
      </p:cxnSp>
      <p:cxnSp>
        <p:nvCxnSpPr>
          <p:cNvPr id="146" name="Google Shape;146;p23"/>
          <p:cNvCxnSpPr/>
          <p:nvPr/>
        </p:nvCxnSpPr>
        <p:spPr>
          <a:xfrm>
            <a:off x="4261275" y="2955600"/>
            <a:ext cx="1839900" cy="498600"/>
          </a:xfrm>
          <a:prstGeom prst="straightConnector1">
            <a:avLst/>
          </a:prstGeom>
          <a:noFill/>
          <a:ln cap="flat" cmpd="sng" w="19050">
            <a:solidFill>
              <a:schemeClr val="dk2"/>
            </a:solidFill>
            <a:prstDash val="solid"/>
            <a:round/>
            <a:headEnd len="med" w="med" type="none"/>
            <a:tailEnd len="med" w="med" type="none"/>
          </a:ln>
        </p:spPr>
      </p:cxnSp>
      <p:sp>
        <p:nvSpPr>
          <p:cNvPr id="147" name="Google Shape;147;p23"/>
          <p:cNvSpPr txBox="1"/>
          <p:nvPr/>
        </p:nvSpPr>
        <p:spPr>
          <a:xfrm>
            <a:off x="2223050" y="326925"/>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48" name="Google Shape;148;p23"/>
          <p:cNvSpPr txBox="1"/>
          <p:nvPr/>
        </p:nvSpPr>
        <p:spPr>
          <a:xfrm>
            <a:off x="6110775" y="405900"/>
            <a:ext cx="2960400" cy="41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5"/>
                </a:solidFill>
              </a:rPr>
              <a:t>M415 Wadleigh Secondary School for the Performing &amp; Visual Arts (6-12)</a:t>
            </a:r>
            <a:endParaRPr sz="1600">
              <a:solidFill>
                <a:schemeClr val="accent5"/>
              </a:solidFill>
            </a:endParaRPr>
          </a:p>
          <a:p>
            <a:pPr indent="0" lvl="0" marL="0" rtl="0" algn="l">
              <a:spcBef>
                <a:spcPts val="0"/>
              </a:spcBef>
              <a:spcAft>
                <a:spcPts val="0"/>
              </a:spcAft>
              <a:buNone/>
            </a:pPr>
            <a:r>
              <a:t/>
            </a:r>
            <a:endParaRPr sz="1600">
              <a:solidFill>
                <a:schemeClr val="accent5"/>
              </a:solidFill>
            </a:endParaRPr>
          </a:p>
          <a:p>
            <a:pPr indent="0" lvl="0" marL="0" rtl="0" algn="l">
              <a:spcBef>
                <a:spcPts val="0"/>
              </a:spcBef>
              <a:spcAft>
                <a:spcPts val="0"/>
              </a:spcAft>
              <a:buNone/>
            </a:pPr>
            <a:r>
              <a:rPr lang="en" sz="1600">
                <a:solidFill>
                  <a:schemeClr val="accent5"/>
                </a:solidFill>
              </a:rPr>
              <a:t>M860 Frederick Douglass Academy II (6-12) </a:t>
            </a:r>
            <a:endParaRPr sz="1600">
              <a:solidFill>
                <a:schemeClr val="accent5"/>
              </a:solidFill>
            </a:endParaRPr>
          </a:p>
          <a:p>
            <a:pPr indent="0" lvl="0" marL="0" rtl="0" algn="l">
              <a:spcBef>
                <a:spcPts val="0"/>
              </a:spcBef>
              <a:spcAft>
                <a:spcPts val="0"/>
              </a:spcAft>
              <a:buNone/>
            </a:pPr>
            <a:r>
              <a:t/>
            </a:r>
            <a:endParaRPr sz="1600">
              <a:solidFill>
                <a:schemeClr val="accent5"/>
              </a:solidFill>
            </a:endParaRPr>
          </a:p>
          <a:p>
            <a:pPr indent="0" lvl="0" marL="0" rtl="0" algn="l">
              <a:spcBef>
                <a:spcPts val="0"/>
              </a:spcBef>
              <a:spcAft>
                <a:spcPts val="0"/>
              </a:spcAft>
              <a:buNone/>
            </a:pPr>
            <a:r>
              <a:rPr lang="en" sz="1600">
                <a:solidFill>
                  <a:schemeClr val="accent5"/>
                </a:solidFill>
              </a:rPr>
              <a:t>M610 Young Women’s Leadership School (6-12)</a:t>
            </a:r>
            <a:endParaRPr sz="1600">
              <a:solidFill>
                <a:schemeClr val="accent5"/>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u="sng"/>
              <a:t>Brandeis Campus Schools:</a:t>
            </a:r>
            <a:endParaRPr sz="1600" u="sng"/>
          </a:p>
          <a:p>
            <a:pPr indent="0" lvl="0" marL="0" rtl="0" algn="l">
              <a:spcBef>
                <a:spcPts val="0"/>
              </a:spcBef>
              <a:spcAft>
                <a:spcPts val="0"/>
              </a:spcAft>
              <a:buNone/>
            </a:pPr>
            <a:r>
              <a:rPr lang="en" sz="1600">
                <a:solidFill>
                  <a:srgbClr val="CC0000"/>
                </a:solidFill>
              </a:rPr>
              <a:t>M402 UA for Green Careers</a:t>
            </a:r>
            <a:r>
              <a:rPr lang="en" sz="1600">
                <a:solidFill>
                  <a:srgbClr val="38761D"/>
                </a:solidFill>
              </a:rPr>
              <a:t> </a:t>
            </a:r>
            <a:endParaRPr sz="1600">
              <a:solidFill>
                <a:srgbClr val="38761D"/>
              </a:solidFill>
            </a:endParaRPr>
          </a:p>
          <a:p>
            <a:pPr indent="0" lvl="0" marL="0" rtl="0" algn="l">
              <a:spcBef>
                <a:spcPts val="0"/>
              </a:spcBef>
              <a:spcAft>
                <a:spcPts val="0"/>
              </a:spcAft>
              <a:buNone/>
            </a:pPr>
            <a:r>
              <a:rPr lang="en" sz="1600">
                <a:solidFill>
                  <a:srgbClr val="CC0000"/>
                </a:solidFill>
              </a:rPr>
              <a:t>M403 Global Learning Collab.</a:t>
            </a:r>
            <a:endParaRPr sz="1600">
              <a:solidFill>
                <a:srgbClr val="38761D"/>
              </a:solidFill>
            </a:endParaRPr>
          </a:p>
          <a:p>
            <a:pPr indent="0" lvl="0" marL="0" rtl="0" algn="l">
              <a:spcBef>
                <a:spcPts val="0"/>
              </a:spcBef>
              <a:spcAft>
                <a:spcPts val="0"/>
              </a:spcAft>
              <a:buNone/>
            </a:pPr>
            <a:r>
              <a:rPr lang="en" sz="1600">
                <a:solidFill>
                  <a:srgbClr val="9900FF"/>
                </a:solidFill>
              </a:rPr>
              <a:t>M404 Innovation Diploma Plus</a:t>
            </a:r>
            <a:endParaRPr sz="1600">
              <a:solidFill>
                <a:srgbClr val="9900FF"/>
              </a:solidFill>
            </a:endParaRPr>
          </a:p>
          <a:p>
            <a:pPr indent="0" lvl="0" marL="0" rtl="0" algn="l">
              <a:spcBef>
                <a:spcPts val="0"/>
              </a:spcBef>
              <a:spcAft>
                <a:spcPts val="0"/>
              </a:spcAft>
              <a:buNone/>
            </a:pPr>
            <a:r>
              <a:rPr lang="en" sz="1600">
                <a:solidFill>
                  <a:schemeClr val="accent5"/>
                </a:solidFill>
              </a:rPr>
              <a:t>M417 Frank McCourt HS</a:t>
            </a:r>
            <a:r>
              <a:rPr lang="en" sz="1600">
                <a:solidFill>
                  <a:srgbClr val="38761D"/>
                </a:solidFill>
              </a:rPr>
              <a:t> </a:t>
            </a:r>
            <a:endParaRPr sz="1600">
              <a:solidFill>
                <a:srgbClr val="38761D"/>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p:txBody>
      </p:sp>
      <p:cxnSp>
        <p:nvCxnSpPr>
          <p:cNvPr id="149" name="Google Shape;149;p23"/>
          <p:cNvCxnSpPr/>
          <p:nvPr/>
        </p:nvCxnSpPr>
        <p:spPr>
          <a:xfrm rot="10800000">
            <a:off x="1753950" y="3142025"/>
            <a:ext cx="0" cy="10800"/>
          </a:xfrm>
          <a:prstGeom prst="straightConnector1">
            <a:avLst/>
          </a:prstGeom>
          <a:noFill/>
          <a:ln cap="flat" cmpd="sng" w="9525">
            <a:solidFill>
              <a:schemeClr val="dk2"/>
            </a:solidFill>
            <a:prstDash val="solid"/>
            <a:round/>
            <a:headEnd len="med" w="med" type="none"/>
            <a:tailEnd len="med" w="med" type="none"/>
          </a:ln>
        </p:spPr>
      </p:cxnSp>
      <p:cxnSp>
        <p:nvCxnSpPr>
          <p:cNvPr id="150" name="Google Shape;150;p23"/>
          <p:cNvCxnSpPr/>
          <p:nvPr/>
        </p:nvCxnSpPr>
        <p:spPr>
          <a:xfrm rot="10800000">
            <a:off x="4813225" y="997600"/>
            <a:ext cx="1384800" cy="691800"/>
          </a:xfrm>
          <a:prstGeom prst="straightConnector1">
            <a:avLst/>
          </a:prstGeom>
          <a:noFill/>
          <a:ln cap="flat" cmpd="sng" w="19050">
            <a:solidFill>
              <a:schemeClr val="dk2"/>
            </a:solidFill>
            <a:prstDash val="solid"/>
            <a:round/>
            <a:headEnd len="med" w="med" type="none"/>
            <a:tailEnd len="med" w="med" type="none"/>
          </a:ln>
        </p:spPr>
      </p:cxnSp>
      <p:cxnSp>
        <p:nvCxnSpPr>
          <p:cNvPr id="151" name="Google Shape;151;p23"/>
          <p:cNvCxnSpPr>
            <a:stCxn id="148" idx="1"/>
          </p:cNvCxnSpPr>
          <p:nvPr/>
        </p:nvCxnSpPr>
        <p:spPr>
          <a:xfrm rot="10800000">
            <a:off x="4185675" y="2041350"/>
            <a:ext cx="1925100" cy="454200"/>
          </a:xfrm>
          <a:prstGeom prst="straightConnector1">
            <a:avLst/>
          </a:prstGeom>
          <a:noFill/>
          <a:ln cap="flat" cmpd="sng" w="19050">
            <a:solidFill>
              <a:schemeClr val="dk2"/>
            </a:solidFill>
            <a:prstDash val="solid"/>
            <a:round/>
            <a:headEnd len="med" w="med" type="none"/>
            <a:tailEnd len="med" w="med" type="none"/>
          </a:ln>
        </p:spPr>
      </p:cxnSp>
      <p:sp>
        <p:nvSpPr>
          <p:cNvPr id="152" name="Google Shape;152;p23"/>
          <p:cNvSpPr txBox="1"/>
          <p:nvPr/>
        </p:nvSpPr>
        <p:spPr>
          <a:xfrm>
            <a:off x="6713650" y="4308475"/>
            <a:ext cx="2272200" cy="7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a:t>
            </a:r>
            <a:r>
              <a:rPr lang="en" sz="1000">
                <a:solidFill>
                  <a:srgbClr val="FF9900"/>
                </a:solidFill>
              </a:rPr>
              <a:t>District 3 HS</a:t>
            </a:r>
            <a:r>
              <a:rPr lang="en" sz="1000">
                <a:solidFill>
                  <a:schemeClr val="dk2"/>
                </a:solidFill>
              </a:rPr>
              <a:t>, </a:t>
            </a:r>
            <a:r>
              <a:rPr lang="en" sz="1000">
                <a:solidFill>
                  <a:srgbClr val="38761D"/>
                </a:solidFill>
              </a:rPr>
              <a:t>Manhattan HS District, </a:t>
            </a:r>
            <a:r>
              <a:rPr lang="en" sz="1000">
                <a:solidFill>
                  <a:srgbClr val="CC0000"/>
                </a:solidFill>
              </a:rPr>
              <a:t>CUNY &amp; UA School District,</a:t>
            </a:r>
            <a:r>
              <a:rPr lang="en" sz="1000">
                <a:solidFill>
                  <a:schemeClr val="dk2"/>
                </a:solidFill>
              </a:rPr>
              <a:t> </a:t>
            </a:r>
            <a:r>
              <a:rPr lang="en" sz="1000">
                <a:solidFill>
                  <a:schemeClr val="accent5"/>
                </a:solidFill>
              </a:rPr>
              <a:t>New Visions School District, </a:t>
            </a:r>
            <a:r>
              <a:rPr lang="en" sz="1000">
                <a:solidFill>
                  <a:srgbClr val="9900FF"/>
                </a:solidFill>
              </a:rPr>
              <a:t>Citywide Transfer School District</a:t>
            </a:r>
            <a:br>
              <a:rPr lang="en" sz="1800">
                <a:solidFill>
                  <a:schemeClr val="accent5"/>
                </a:solidFill>
              </a:rPr>
            </a:br>
            <a:endParaRPr sz="1800">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Admissions Methods</a:t>
            </a:r>
            <a:endParaRPr/>
          </a:p>
        </p:txBody>
      </p:sp>
      <p:sp>
        <p:nvSpPr>
          <p:cNvPr id="158" name="Google Shape;158;p24"/>
          <p:cNvSpPr txBox="1"/>
          <p:nvPr>
            <p:ph idx="1" type="body"/>
          </p:nvPr>
        </p:nvSpPr>
        <p:spPr>
          <a:xfrm>
            <a:off x="311700" y="1205175"/>
            <a:ext cx="8520600" cy="3938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FF9900"/>
              </a:buClr>
              <a:buSzPts val="1700"/>
              <a:buChar char="●"/>
            </a:pPr>
            <a:r>
              <a:rPr b="1" lang="en" sz="1700">
                <a:solidFill>
                  <a:srgbClr val="FF9900"/>
                </a:solidFill>
              </a:rPr>
              <a:t>Open Admissions - Selection By Random Number &amp; Applicant Ranking</a:t>
            </a:r>
            <a:endParaRPr b="1" sz="1700">
              <a:solidFill>
                <a:srgbClr val="FF9900"/>
              </a:solidFill>
            </a:endParaRPr>
          </a:p>
          <a:p>
            <a:pPr indent="-304800" lvl="1" marL="914400" rtl="0" algn="l">
              <a:spcBef>
                <a:spcPts val="1000"/>
              </a:spcBef>
              <a:spcAft>
                <a:spcPts val="0"/>
              </a:spcAft>
              <a:buSzPts val="1200"/>
              <a:buChar char="○"/>
            </a:pPr>
            <a:r>
              <a:rPr lang="en" sz="1200"/>
              <a:t>Offers made based on assigned random numbers that can be found in MySchools accounts. </a:t>
            </a:r>
            <a:endParaRPr sz="1200"/>
          </a:p>
          <a:p>
            <a:pPr indent="0" lvl="0" marL="914400" rtl="0" algn="l">
              <a:spcBef>
                <a:spcPts val="1200"/>
              </a:spcBef>
              <a:spcAft>
                <a:spcPts val="0"/>
              </a:spcAft>
              <a:buNone/>
            </a:pPr>
            <a:r>
              <a:t/>
            </a:r>
            <a:endParaRPr sz="100"/>
          </a:p>
          <a:p>
            <a:pPr indent="-336550" lvl="0" marL="457200" rtl="0" algn="l">
              <a:spcBef>
                <a:spcPts val="1200"/>
              </a:spcBef>
              <a:spcAft>
                <a:spcPts val="0"/>
              </a:spcAft>
              <a:buClr>
                <a:srgbClr val="FF9900"/>
              </a:buClr>
              <a:buSzPts val="1700"/>
              <a:buChar char="●"/>
            </a:pPr>
            <a:r>
              <a:rPr b="1" lang="en" sz="1700">
                <a:solidFill>
                  <a:srgbClr val="FF9900"/>
                </a:solidFill>
              </a:rPr>
              <a:t>Screened Selection - By </a:t>
            </a:r>
            <a:r>
              <a:rPr b="1" lang="en" sz="1700">
                <a:solidFill>
                  <a:srgbClr val="FF9900"/>
                </a:solidFill>
              </a:rPr>
              <a:t>Tier, Rank</a:t>
            </a:r>
            <a:endParaRPr sz="1500"/>
          </a:p>
          <a:p>
            <a:pPr indent="-304800" lvl="1" marL="914400" rtl="0" algn="l">
              <a:spcBef>
                <a:spcPts val="1000"/>
              </a:spcBef>
              <a:spcAft>
                <a:spcPts val="0"/>
              </a:spcAft>
              <a:buSzPts val="1200"/>
              <a:buChar char="○"/>
            </a:pPr>
            <a:r>
              <a:rPr lang="en" sz="1200">
                <a:solidFill>
                  <a:srgbClr val="4A86E8"/>
                </a:solidFill>
              </a:rPr>
              <a:t>Educational Option Schools </a:t>
            </a:r>
            <a:r>
              <a:rPr lang="en" sz="1200"/>
              <a:t>reserve seats in High, Medium, Low GPA groups.</a:t>
            </a:r>
            <a:endParaRPr sz="1200"/>
          </a:p>
          <a:p>
            <a:pPr indent="-304800" lvl="1" marL="914400" rtl="0" algn="l">
              <a:spcBef>
                <a:spcPts val="0"/>
              </a:spcBef>
              <a:spcAft>
                <a:spcPts val="0"/>
              </a:spcAft>
              <a:buSzPts val="1200"/>
              <a:buChar char="○"/>
            </a:pPr>
            <a:r>
              <a:rPr lang="en" sz="1200">
                <a:solidFill>
                  <a:schemeClr val="accent1"/>
                </a:solidFill>
              </a:rPr>
              <a:t>Screened Schools</a:t>
            </a:r>
            <a:r>
              <a:rPr lang="en" sz="1200"/>
              <a:t> admit students in priority order by GPA Tiers 1-4 </a:t>
            </a:r>
            <a:endParaRPr sz="1200"/>
          </a:p>
          <a:p>
            <a:pPr indent="-304800" lvl="1" marL="914400" rtl="0" algn="l">
              <a:spcBef>
                <a:spcPts val="0"/>
              </a:spcBef>
              <a:spcAft>
                <a:spcPts val="0"/>
              </a:spcAft>
              <a:buSzPts val="1200"/>
              <a:buChar char="○"/>
            </a:pPr>
            <a:r>
              <a:rPr lang="en" sz="1200">
                <a:solidFill>
                  <a:schemeClr val="accent1"/>
                </a:solidFill>
              </a:rPr>
              <a:t>Screened Schools Plus Assessment</a:t>
            </a:r>
            <a:r>
              <a:rPr lang="en" sz="1200"/>
              <a:t> Schools admit students by GPA Tiers 1-4 plus another assessment</a:t>
            </a:r>
            <a:endParaRPr sz="1200"/>
          </a:p>
          <a:p>
            <a:pPr indent="-304800" lvl="1" marL="914400" rtl="0" algn="l">
              <a:spcBef>
                <a:spcPts val="0"/>
              </a:spcBef>
              <a:spcAft>
                <a:spcPts val="0"/>
              </a:spcAft>
              <a:buSzPts val="1200"/>
              <a:buChar char="○"/>
            </a:pPr>
            <a:r>
              <a:rPr lang="en" sz="1200">
                <a:solidFill>
                  <a:schemeClr val="accent1"/>
                </a:solidFill>
              </a:rPr>
              <a:t>Audition Schools</a:t>
            </a:r>
            <a:r>
              <a:rPr lang="en" sz="1200"/>
              <a:t> rank students for admissions based on selection criteria - audition, essay, portfolio, etc.</a:t>
            </a:r>
            <a:endParaRPr sz="1200"/>
          </a:p>
          <a:p>
            <a:pPr indent="0" lvl="0" marL="0" rtl="0" algn="l">
              <a:spcBef>
                <a:spcPts val="1200"/>
              </a:spcBef>
              <a:spcAft>
                <a:spcPts val="0"/>
              </a:spcAft>
              <a:buNone/>
            </a:pPr>
            <a:r>
              <a:t/>
            </a:r>
            <a:endParaRPr sz="100"/>
          </a:p>
          <a:p>
            <a:pPr indent="-336550" lvl="0" marL="457200" rtl="0" algn="l">
              <a:spcBef>
                <a:spcPts val="1200"/>
              </a:spcBef>
              <a:spcAft>
                <a:spcPts val="0"/>
              </a:spcAft>
              <a:buClr>
                <a:srgbClr val="FF9900"/>
              </a:buClr>
              <a:buSzPts val="1700"/>
              <a:buChar char="●"/>
            </a:pPr>
            <a:r>
              <a:rPr b="1" lang="en" sz="1700">
                <a:solidFill>
                  <a:srgbClr val="FF9900"/>
                </a:solidFill>
              </a:rPr>
              <a:t>Test</a:t>
            </a:r>
            <a:r>
              <a:rPr b="1" lang="en" sz="1700">
                <a:solidFill>
                  <a:srgbClr val="FF9900"/>
                </a:solidFill>
              </a:rPr>
              <a:t> - Hunter College High School Admissions (HCHS) Test &amp; SHSAT Test</a:t>
            </a:r>
            <a:endParaRPr b="1" sz="1700">
              <a:solidFill>
                <a:srgbClr val="FF9900"/>
              </a:solidFill>
            </a:endParaRPr>
          </a:p>
          <a:p>
            <a:pPr indent="-304800" lvl="1" marL="914400" rtl="0" algn="l">
              <a:spcBef>
                <a:spcPts val="1000"/>
              </a:spcBef>
              <a:spcAft>
                <a:spcPts val="0"/>
              </a:spcAft>
              <a:buSzPts val="1200"/>
              <a:buChar char="○"/>
            </a:pPr>
            <a:r>
              <a:rPr lang="en" sz="1200"/>
              <a:t>Offers are made based on performance on an exam</a:t>
            </a:r>
            <a:endParaRPr sz="1200"/>
          </a:p>
          <a:p>
            <a:pPr indent="-304800" lvl="1" marL="914400" rtl="0" algn="l">
              <a:spcBef>
                <a:spcPts val="0"/>
              </a:spcBef>
              <a:spcAft>
                <a:spcPts val="0"/>
              </a:spcAft>
              <a:buSzPts val="1200"/>
              <a:buChar char="○"/>
            </a:pPr>
            <a:r>
              <a:rPr lang="en" sz="1200"/>
              <a:t>SHSAT Schools - Eligible students may participate in DREAM program, Discovery Program</a:t>
            </a:r>
            <a:endParaRPr sz="1200"/>
          </a:p>
          <a:p>
            <a:pPr indent="-304800" lvl="1" marL="914400" rtl="0" algn="l">
              <a:spcBef>
                <a:spcPts val="0"/>
              </a:spcBef>
              <a:spcAft>
                <a:spcPts val="1000"/>
              </a:spcAft>
              <a:buSzPts val="1200"/>
              <a:buChar char="○"/>
            </a:pPr>
            <a:r>
              <a:rPr lang="en" sz="1200"/>
              <a:t>HCHS - </a:t>
            </a:r>
            <a:r>
              <a:rPr lang="en" sz="1200"/>
              <a:t>Students who just missed the cutoff to sit for the test can fill out Academic Insights Profile</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Seats for Students With Disabilities</a:t>
            </a:r>
            <a:endParaRPr/>
          </a:p>
        </p:txBody>
      </p:sp>
      <p:sp>
        <p:nvSpPr>
          <p:cNvPr id="164" name="Google Shape;164;p25"/>
          <p:cNvSpPr txBox="1"/>
          <p:nvPr>
            <p:ph idx="1" type="body"/>
          </p:nvPr>
        </p:nvSpPr>
        <p:spPr>
          <a:xfrm>
            <a:off x="311700" y="1086800"/>
            <a:ext cx="8520600" cy="39600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Open Admissions &amp; Screened Schools Reserve Seats for General Education Students (GE) and Students With Disabilities (SWD)</a:t>
            </a:r>
            <a:endParaRPr/>
          </a:p>
          <a:p>
            <a:pPr indent="-310832" lvl="1" marL="914400" rtl="0" algn="l">
              <a:spcBef>
                <a:spcPts val="1000"/>
              </a:spcBef>
              <a:spcAft>
                <a:spcPts val="0"/>
              </a:spcAft>
              <a:buSzPct val="86621"/>
              <a:buChar char="○"/>
            </a:pPr>
            <a:r>
              <a:rPr lang="en" sz="1616"/>
              <a:t>Specialized schools have one applicant pool with no reserved seats.</a:t>
            </a:r>
            <a:r>
              <a:rPr lang="en"/>
              <a:t> </a:t>
            </a:r>
            <a:endParaRPr/>
          </a:p>
          <a:p>
            <a:pPr indent="-334327" lvl="0" marL="457200" rtl="0" algn="l">
              <a:spcBef>
                <a:spcPts val="1000"/>
              </a:spcBef>
              <a:spcAft>
                <a:spcPts val="0"/>
              </a:spcAft>
              <a:buSzPct val="100000"/>
              <a:buChar char="●"/>
            </a:pPr>
            <a:r>
              <a:rPr lang="en"/>
              <a:t>SWD seats are for students who receive special education instructional programming for &gt;20% of </a:t>
            </a:r>
            <a:r>
              <a:rPr lang="en"/>
              <a:t>their instructional program </a:t>
            </a:r>
            <a:r>
              <a:rPr lang="en"/>
              <a:t>on their current IEPs. </a:t>
            </a:r>
            <a:endParaRPr/>
          </a:p>
          <a:p>
            <a:pPr indent="-334327" lvl="0" marL="457200" rtl="0" algn="l">
              <a:spcBef>
                <a:spcPts val="1000"/>
              </a:spcBef>
              <a:spcAft>
                <a:spcPts val="0"/>
              </a:spcAft>
              <a:buSzPct val="100000"/>
              <a:buChar char="●"/>
            </a:pPr>
            <a:r>
              <a:rPr lang="en"/>
              <a:t>Related </a:t>
            </a:r>
            <a:r>
              <a:rPr lang="en"/>
              <a:t>services</a:t>
            </a:r>
            <a:r>
              <a:rPr lang="en"/>
              <a:t> such as speech, OT, &amp; PT are NOT considered special education programming for the purposes of High School admissions. </a:t>
            </a:r>
            <a:endParaRPr/>
          </a:p>
          <a:p>
            <a:pPr indent="-334327" lvl="0" marL="457200" rtl="0" algn="l">
              <a:spcBef>
                <a:spcPts val="1000"/>
              </a:spcBef>
              <a:spcAft>
                <a:spcPts val="0"/>
              </a:spcAft>
              <a:buSzPct val="100000"/>
              <a:buChar char="●"/>
            </a:pPr>
            <a:r>
              <a:rPr lang="en"/>
              <a:t>Students with a 504 plan who do not receive &gt;20% of instructional programming through an IEP plan do not qualify for SWD seats. </a:t>
            </a:r>
            <a:endParaRPr/>
          </a:p>
          <a:p>
            <a:pPr indent="-334327" lvl="0" marL="457200" rtl="0" algn="l">
              <a:spcBef>
                <a:spcPts val="1000"/>
              </a:spcBef>
              <a:spcAft>
                <a:spcPts val="0"/>
              </a:spcAft>
              <a:buSzPct val="100000"/>
              <a:buChar char="●"/>
            </a:pPr>
            <a:r>
              <a:rPr lang="en"/>
              <a:t>SWDs must meet the same admissions criteria as non-disabled peers. </a:t>
            </a:r>
            <a:endParaRPr/>
          </a:p>
          <a:p>
            <a:pPr indent="-334327" lvl="0" marL="457200" rtl="0" algn="l">
              <a:spcBef>
                <a:spcPts val="1000"/>
              </a:spcBef>
              <a:spcAft>
                <a:spcPts val="1000"/>
              </a:spcAft>
              <a:buSzPct val="100000"/>
              <a:buChar char="●"/>
            </a:pPr>
            <a:r>
              <a:rPr lang="en"/>
              <a:t>All accessible middle and high schools prioritize </a:t>
            </a:r>
            <a:r>
              <a:rPr lang="en"/>
              <a:t>students</a:t>
            </a:r>
            <a:r>
              <a:rPr lang="en"/>
              <a:t> with accessibility needs.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Priority</a:t>
            </a:r>
            <a:endParaRPr/>
          </a:p>
        </p:txBody>
      </p:sp>
      <p:sp>
        <p:nvSpPr>
          <p:cNvPr id="170" name="Google Shape;170;p26"/>
          <p:cNvSpPr txBox="1"/>
          <p:nvPr>
            <p:ph idx="1" type="body"/>
          </p:nvPr>
        </p:nvSpPr>
        <p:spPr>
          <a:xfrm>
            <a:off x="311700" y="13048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Diversity in Admissions (DIA) Programs Reserve Seats for a % of Students Who Qualify for Free or Reduced Price Lunch (FRPL). </a:t>
            </a:r>
            <a:endParaRPr/>
          </a:p>
          <a:p>
            <a:pPr indent="-342900" lvl="0" marL="457200" rtl="0" algn="l">
              <a:spcBef>
                <a:spcPts val="1000"/>
              </a:spcBef>
              <a:spcAft>
                <a:spcPts val="0"/>
              </a:spcAft>
              <a:buSzPts val="1800"/>
              <a:buChar char="●"/>
            </a:pPr>
            <a:r>
              <a:rPr lang="en"/>
              <a:t>Some schools give priority to students who attend an Open House or Admissions event.</a:t>
            </a:r>
            <a:endParaRPr/>
          </a:p>
          <a:p>
            <a:pPr indent="-342900" lvl="0" marL="457200" rtl="0" algn="l">
              <a:spcBef>
                <a:spcPts val="1000"/>
              </a:spcBef>
              <a:spcAft>
                <a:spcPts val="0"/>
              </a:spcAft>
              <a:buSzPts val="1800"/>
              <a:buChar char="●"/>
            </a:pPr>
            <a:r>
              <a:rPr lang="en"/>
              <a:t>Some schools give priority for students who live or go to school in Borough. </a:t>
            </a:r>
            <a:endParaRPr/>
          </a:p>
          <a:p>
            <a:pPr indent="-342900" lvl="0" marL="457200" rtl="0" algn="l">
              <a:spcBef>
                <a:spcPts val="1000"/>
              </a:spcBef>
              <a:spcAft>
                <a:spcPts val="1000"/>
              </a:spcAft>
              <a:buSzPts val="1800"/>
              <a:buChar char="●"/>
            </a:pPr>
            <a:r>
              <a:rPr lang="en"/>
              <a:t>Some schools give priority to continuing students from a middle school program.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7"/>
          <p:cNvPicPr preferRelativeResize="0"/>
          <p:nvPr/>
        </p:nvPicPr>
        <p:blipFill>
          <a:blip r:embed="rId3">
            <a:alphaModFix/>
          </a:blip>
          <a:stretch>
            <a:fillRect/>
          </a:stretch>
        </p:blipFill>
        <p:spPr>
          <a:xfrm>
            <a:off x="2461450" y="235850"/>
            <a:ext cx="3828426" cy="4755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Random Numbers</a:t>
            </a:r>
            <a:endParaRPr/>
          </a:p>
        </p:txBody>
      </p:sp>
      <p:sp>
        <p:nvSpPr>
          <p:cNvPr id="181" name="Google Shape;18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88"/>
              <a:buNone/>
            </a:pPr>
            <a:r>
              <a:rPr lang="en" sz="1326">
                <a:solidFill>
                  <a:srgbClr val="333333"/>
                </a:solidFill>
                <a:latin typeface="Roboto"/>
                <a:ea typeface="Roboto"/>
                <a:cs typeface="Roboto"/>
                <a:sym typeface="Roboto"/>
              </a:rPr>
              <a:t>A long string of letters and numbers, for example: B51920AF-F1C6-40EC-8E9A-3E1E50CB13BB. </a:t>
            </a:r>
            <a:endParaRPr sz="1326">
              <a:solidFill>
                <a:srgbClr val="333333"/>
              </a:solidFill>
              <a:latin typeface="Roboto"/>
              <a:ea typeface="Roboto"/>
              <a:cs typeface="Roboto"/>
              <a:sym typeface="Roboto"/>
            </a:endParaRPr>
          </a:p>
          <a:p>
            <a:pPr indent="0" lvl="0" marL="0" rtl="0" algn="l">
              <a:spcBef>
                <a:spcPts val="2700"/>
              </a:spcBef>
              <a:spcAft>
                <a:spcPts val="0"/>
              </a:spcAft>
              <a:buSzPts val="688"/>
              <a:buNone/>
            </a:pPr>
            <a:r>
              <a:rPr lang="en" sz="1326">
                <a:solidFill>
                  <a:srgbClr val="333333"/>
                </a:solidFill>
                <a:latin typeface="Roboto"/>
                <a:ea typeface="Roboto"/>
                <a:cs typeface="Roboto"/>
                <a:sym typeface="Roboto"/>
              </a:rPr>
              <a:t>Used to determine the order in which students are matched to schools during admissions. </a:t>
            </a:r>
            <a:endParaRPr sz="1326">
              <a:solidFill>
                <a:srgbClr val="333333"/>
              </a:solidFill>
              <a:latin typeface="Roboto"/>
              <a:ea typeface="Roboto"/>
              <a:cs typeface="Roboto"/>
              <a:sym typeface="Roboto"/>
            </a:endParaRPr>
          </a:p>
          <a:p>
            <a:pPr indent="0" lvl="0" marL="0" rtl="0" algn="l">
              <a:spcBef>
                <a:spcPts val="2700"/>
              </a:spcBef>
              <a:spcAft>
                <a:spcPts val="0"/>
              </a:spcAft>
              <a:buSzPts val="688"/>
              <a:buNone/>
            </a:pPr>
            <a:r>
              <a:rPr lang="en" sz="1326">
                <a:solidFill>
                  <a:srgbClr val="333333"/>
                </a:solidFill>
                <a:latin typeface="Roboto"/>
                <a:ea typeface="Roboto"/>
                <a:cs typeface="Roboto"/>
                <a:sym typeface="Roboto"/>
              </a:rPr>
              <a:t>Sorted in numeric and then alphabetical order like this: 0, 1, 2 ... 9, A, B, C, D, E, F. </a:t>
            </a:r>
            <a:endParaRPr sz="1326">
              <a:solidFill>
                <a:srgbClr val="333333"/>
              </a:solidFill>
              <a:latin typeface="Roboto"/>
              <a:ea typeface="Roboto"/>
              <a:cs typeface="Roboto"/>
              <a:sym typeface="Roboto"/>
            </a:endParaRPr>
          </a:p>
          <a:p>
            <a:pPr indent="0" lvl="0" marL="0" rtl="0" algn="l">
              <a:spcBef>
                <a:spcPts val="2700"/>
              </a:spcBef>
              <a:spcAft>
                <a:spcPts val="0"/>
              </a:spcAft>
              <a:buClr>
                <a:schemeClr val="dk1"/>
              </a:buClr>
              <a:buSzPts val="688"/>
              <a:buFont typeface="Arial"/>
              <a:buNone/>
            </a:pPr>
            <a:r>
              <a:rPr lang="en" sz="1326">
                <a:solidFill>
                  <a:srgbClr val="333333"/>
                </a:solidFill>
                <a:latin typeface="Roboto"/>
                <a:ea typeface="Roboto"/>
                <a:cs typeface="Roboto"/>
                <a:sym typeface="Roboto"/>
              </a:rPr>
              <a:t>For example, when the following two random numbers are sorted, the number that begins with “5” comes first:</a:t>
            </a:r>
            <a:endParaRPr sz="1326">
              <a:solidFill>
                <a:srgbClr val="333333"/>
              </a:solidFill>
              <a:latin typeface="Roboto"/>
              <a:ea typeface="Roboto"/>
              <a:cs typeface="Roboto"/>
              <a:sym typeface="Roboto"/>
            </a:endParaRPr>
          </a:p>
          <a:p>
            <a:pPr indent="-312852" lvl="0" marL="457200" rtl="0" algn="l">
              <a:spcBef>
                <a:spcPts val="2700"/>
              </a:spcBef>
              <a:spcAft>
                <a:spcPts val="0"/>
              </a:spcAft>
              <a:buClr>
                <a:srgbClr val="333333"/>
              </a:buClr>
              <a:buSzPts val="1327"/>
              <a:buFont typeface="Roboto"/>
              <a:buAutoNum type="arabicPeriod"/>
            </a:pPr>
            <a:r>
              <a:rPr lang="en" sz="1326">
                <a:solidFill>
                  <a:srgbClr val="333333"/>
                </a:solidFill>
                <a:latin typeface="Roboto"/>
                <a:ea typeface="Roboto"/>
                <a:cs typeface="Roboto"/>
                <a:sym typeface="Roboto"/>
              </a:rPr>
              <a:t>5B1920AF-F1C6-40EC-8E9A-3E1E50CB13BB</a:t>
            </a:r>
            <a:endParaRPr sz="1326">
              <a:solidFill>
                <a:srgbClr val="333333"/>
              </a:solidFill>
              <a:latin typeface="Roboto"/>
              <a:ea typeface="Roboto"/>
              <a:cs typeface="Roboto"/>
              <a:sym typeface="Roboto"/>
            </a:endParaRPr>
          </a:p>
          <a:p>
            <a:pPr indent="-312852" lvl="0" marL="457200" rtl="0" algn="l">
              <a:spcBef>
                <a:spcPts val="0"/>
              </a:spcBef>
              <a:spcAft>
                <a:spcPts val="0"/>
              </a:spcAft>
              <a:buClr>
                <a:srgbClr val="333333"/>
              </a:buClr>
              <a:buSzPts val="1327"/>
              <a:buFont typeface="Roboto"/>
              <a:buAutoNum type="arabicPeriod"/>
            </a:pPr>
            <a:r>
              <a:rPr lang="en" sz="1326">
                <a:solidFill>
                  <a:srgbClr val="333333"/>
                </a:solidFill>
                <a:latin typeface="Roboto"/>
                <a:ea typeface="Roboto"/>
                <a:cs typeface="Roboto"/>
                <a:sym typeface="Roboto"/>
              </a:rPr>
              <a:t>B51920AF-F1C6-40EC-8E9A-3E1E50CB13BB</a:t>
            </a:r>
            <a:endParaRPr sz="1326">
              <a:solidFill>
                <a:srgbClr val="333333"/>
              </a:solidFill>
              <a:latin typeface="Roboto"/>
              <a:ea typeface="Roboto"/>
              <a:cs typeface="Roboto"/>
              <a:sym typeface="Roboto"/>
            </a:endParaRPr>
          </a:p>
          <a:p>
            <a:pPr indent="0" lvl="0" marL="0" rtl="0" algn="l">
              <a:spcBef>
                <a:spcPts val="2700"/>
              </a:spcBef>
              <a:spcAft>
                <a:spcPts val="1200"/>
              </a:spcAft>
              <a:buSzPts val="688"/>
              <a:buNone/>
            </a:pPr>
            <a:r>
              <a:rPr lang="en" sz="1100" u="sng">
                <a:solidFill>
                  <a:schemeClr val="hlink"/>
                </a:solidFill>
                <a:hlinkClick r:id="rId3"/>
              </a:rPr>
              <a:t>https://vimeo.com/502638163</a:t>
            </a:r>
            <a:endParaRPr sz="1125"/>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Find Random Number</a:t>
            </a:r>
            <a:endParaRPr/>
          </a:p>
        </p:txBody>
      </p:sp>
      <p:sp>
        <p:nvSpPr>
          <p:cNvPr id="187" name="Google Shape;18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F9900"/>
              </a:buClr>
              <a:buSzPts val="1800"/>
              <a:buChar char="●"/>
            </a:pPr>
            <a:r>
              <a:rPr lang="en">
                <a:solidFill>
                  <a:srgbClr val="FF9900"/>
                </a:solidFill>
              </a:rPr>
              <a:t>Check MySchools.nyc</a:t>
            </a:r>
            <a:endParaRPr>
              <a:solidFill>
                <a:srgbClr val="FF9900"/>
              </a:solidFill>
            </a:endParaRPr>
          </a:p>
          <a:p>
            <a:pPr indent="-342900" lvl="0" marL="457200" rtl="0" algn="l">
              <a:spcBef>
                <a:spcPts val="1000"/>
              </a:spcBef>
              <a:spcAft>
                <a:spcPts val="0"/>
              </a:spcAft>
              <a:buClr>
                <a:srgbClr val="FF9900"/>
              </a:buClr>
              <a:buSzPts val="1800"/>
              <a:buChar char="●"/>
            </a:pPr>
            <a:r>
              <a:rPr lang="en">
                <a:solidFill>
                  <a:srgbClr val="FF9900"/>
                </a:solidFill>
              </a:rPr>
              <a:t>Sign into your account</a:t>
            </a:r>
            <a:endParaRPr>
              <a:solidFill>
                <a:srgbClr val="FF9900"/>
              </a:solidFill>
            </a:endParaRPr>
          </a:p>
          <a:p>
            <a:pPr indent="-342900" lvl="0" marL="457200" rtl="0" algn="l">
              <a:spcBef>
                <a:spcPts val="1000"/>
              </a:spcBef>
              <a:spcAft>
                <a:spcPts val="0"/>
              </a:spcAft>
              <a:buClr>
                <a:srgbClr val="FF9900"/>
              </a:buClr>
              <a:buSzPts val="1800"/>
              <a:buChar char="●"/>
            </a:pPr>
            <a:r>
              <a:rPr lang="en">
                <a:solidFill>
                  <a:srgbClr val="FF9900"/>
                </a:solidFill>
              </a:rPr>
              <a:t>Click on Edit Profile and scroll down</a:t>
            </a:r>
            <a:endParaRPr>
              <a:solidFill>
                <a:srgbClr val="FF9900"/>
              </a:solidFill>
            </a:endParaRPr>
          </a:p>
        </p:txBody>
      </p:sp>
      <p:pic>
        <p:nvPicPr>
          <p:cNvPr id="188" name="Google Shape;188;p29"/>
          <p:cNvPicPr preferRelativeResize="0"/>
          <p:nvPr/>
        </p:nvPicPr>
        <p:blipFill>
          <a:blip r:embed="rId3">
            <a:alphaModFix/>
          </a:blip>
          <a:stretch>
            <a:fillRect/>
          </a:stretch>
        </p:blipFill>
        <p:spPr>
          <a:xfrm>
            <a:off x="6819675" y="1226700"/>
            <a:ext cx="1839983" cy="3416402"/>
          </a:xfrm>
          <a:prstGeom prst="rect">
            <a:avLst/>
          </a:prstGeom>
          <a:noFill/>
          <a:ln>
            <a:noFill/>
          </a:ln>
        </p:spPr>
      </p:pic>
      <p:pic>
        <p:nvPicPr>
          <p:cNvPr id="189" name="Google Shape;189;p29"/>
          <p:cNvPicPr preferRelativeResize="0"/>
          <p:nvPr/>
        </p:nvPicPr>
        <p:blipFill>
          <a:blip r:embed="rId4">
            <a:alphaModFix/>
          </a:blip>
          <a:stretch>
            <a:fillRect/>
          </a:stretch>
        </p:blipFill>
        <p:spPr>
          <a:xfrm>
            <a:off x="405750" y="2936700"/>
            <a:ext cx="2617950" cy="1632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Find Random Number</a:t>
            </a:r>
            <a:endParaRPr/>
          </a:p>
        </p:txBody>
      </p:sp>
      <p:sp>
        <p:nvSpPr>
          <p:cNvPr id="195" name="Google Shape;19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F9900"/>
              </a:buClr>
              <a:buSzPts val="1800"/>
              <a:buChar char="●"/>
            </a:pPr>
            <a:r>
              <a:rPr lang="en">
                <a:solidFill>
                  <a:srgbClr val="FF9900"/>
                </a:solidFill>
              </a:rPr>
              <a:t>Check MySchools.nyc</a:t>
            </a:r>
            <a:endParaRPr>
              <a:solidFill>
                <a:srgbClr val="FF9900"/>
              </a:solidFill>
            </a:endParaRPr>
          </a:p>
          <a:p>
            <a:pPr indent="-342900" lvl="0" marL="457200" rtl="0" algn="l">
              <a:spcBef>
                <a:spcPts val="1000"/>
              </a:spcBef>
              <a:spcAft>
                <a:spcPts val="0"/>
              </a:spcAft>
              <a:buClr>
                <a:srgbClr val="FF9900"/>
              </a:buClr>
              <a:buSzPts val="1800"/>
              <a:buChar char="●"/>
            </a:pPr>
            <a:r>
              <a:rPr lang="en">
                <a:solidFill>
                  <a:srgbClr val="FF9900"/>
                </a:solidFill>
              </a:rPr>
              <a:t>Sign into your account</a:t>
            </a:r>
            <a:endParaRPr>
              <a:solidFill>
                <a:srgbClr val="FF9900"/>
              </a:solidFill>
            </a:endParaRPr>
          </a:p>
          <a:p>
            <a:pPr indent="-342900" lvl="0" marL="457200" rtl="0" algn="l">
              <a:spcBef>
                <a:spcPts val="1000"/>
              </a:spcBef>
              <a:spcAft>
                <a:spcPts val="0"/>
              </a:spcAft>
              <a:buClr>
                <a:srgbClr val="FF9900"/>
              </a:buClr>
              <a:buSzPts val="1800"/>
              <a:buChar char="●"/>
            </a:pPr>
            <a:r>
              <a:rPr lang="en">
                <a:solidFill>
                  <a:srgbClr val="FF9900"/>
                </a:solidFill>
              </a:rPr>
              <a:t>Click on Edit Profile and scroll down</a:t>
            </a:r>
            <a:endParaRPr>
              <a:solidFill>
                <a:srgbClr val="FF9900"/>
              </a:solidFill>
            </a:endParaRPr>
          </a:p>
        </p:txBody>
      </p:sp>
      <p:pic>
        <p:nvPicPr>
          <p:cNvPr id="196" name="Google Shape;196;p30"/>
          <p:cNvPicPr preferRelativeResize="0"/>
          <p:nvPr/>
        </p:nvPicPr>
        <p:blipFill>
          <a:blip r:embed="rId3">
            <a:alphaModFix/>
          </a:blip>
          <a:stretch>
            <a:fillRect/>
          </a:stretch>
        </p:blipFill>
        <p:spPr>
          <a:xfrm>
            <a:off x="6819675" y="1226700"/>
            <a:ext cx="1839983" cy="3416402"/>
          </a:xfrm>
          <a:prstGeom prst="rect">
            <a:avLst/>
          </a:prstGeom>
          <a:noFill/>
          <a:ln>
            <a:noFill/>
          </a:ln>
        </p:spPr>
      </p:pic>
      <p:pic>
        <p:nvPicPr>
          <p:cNvPr id="197" name="Google Shape;197;p30"/>
          <p:cNvPicPr preferRelativeResize="0"/>
          <p:nvPr/>
        </p:nvPicPr>
        <p:blipFill>
          <a:blip r:embed="rId4">
            <a:alphaModFix/>
          </a:blip>
          <a:stretch>
            <a:fillRect/>
          </a:stretch>
        </p:blipFill>
        <p:spPr>
          <a:xfrm>
            <a:off x="405750" y="2936700"/>
            <a:ext cx="2617950" cy="1632175"/>
          </a:xfrm>
          <a:prstGeom prst="rect">
            <a:avLst/>
          </a:prstGeom>
          <a:noFill/>
          <a:ln>
            <a:noFill/>
          </a:ln>
        </p:spPr>
      </p:pic>
      <p:sp>
        <p:nvSpPr>
          <p:cNvPr id="198" name="Google Shape;198;p30"/>
          <p:cNvSpPr/>
          <p:nvPr/>
        </p:nvSpPr>
        <p:spPr>
          <a:xfrm>
            <a:off x="422943" y="2986775"/>
            <a:ext cx="695400" cy="380175"/>
          </a:xfrm>
          <a:custGeom>
            <a:rect b="b" l="l" r="r" t="t"/>
            <a:pathLst>
              <a:path extrusionOk="0" h="15207" w="27816">
                <a:moveTo>
                  <a:pt x="19256" y="0"/>
                </a:moveTo>
                <a:cubicBezTo>
                  <a:pt x="12191" y="0"/>
                  <a:pt x="-3490" y="4677"/>
                  <a:pt x="748" y="10330"/>
                </a:cubicBezTo>
                <a:cubicBezTo>
                  <a:pt x="6090" y="17456"/>
                  <a:pt x="22495" y="16450"/>
                  <a:pt x="27434" y="9039"/>
                </a:cubicBezTo>
                <a:cubicBezTo>
                  <a:pt x="29572" y="5831"/>
                  <a:pt x="21982" y="-1865"/>
                  <a:pt x="19256" y="861"/>
                </a:cubicBezTo>
              </a:path>
            </a:pathLst>
          </a:custGeom>
          <a:noFill/>
          <a:ln cap="flat" cmpd="sng" w="9525">
            <a:solidFill>
              <a:srgbClr val="FF0000"/>
            </a:solidFill>
            <a:prstDash val="solid"/>
            <a:round/>
            <a:headEnd len="med" w="med" type="none"/>
            <a:tailEnd len="med" w="med" type="none"/>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HS &amp; MS Admissions - Interpreting Random Numbers</a:t>
            </a:r>
            <a:endParaRPr/>
          </a:p>
        </p:txBody>
      </p:sp>
      <p:pic>
        <p:nvPicPr>
          <p:cNvPr id="204" name="Google Shape;204;p31"/>
          <p:cNvPicPr preferRelativeResize="0"/>
          <p:nvPr/>
        </p:nvPicPr>
        <p:blipFill>
          <a:blip r:embed="rId3">
            <a:alphaModFix/>
          </a:blip>
          <a:stretch>
            <a:fillRect/>
          </a:stretch>
        </p:blipFill>
        <p:spPr>
          <a:xfrm>
            <a:off x="1763375" y="1085050"/>
            <a:ext cx="5423176" cy="3906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CEC3?</a:t>
            </a:r>
            <a:endParaRPr/>
          </a:p>
        </p:txBody>
      </p:sp>
      <p:sp>
        <p:nvSpPr>
          <p:cNvPr id="61" name="Google Shape;61;p14"/>
          <p:cNvSpPr txBox="1"/>
          <p:nvPr>
            <p:ph idx="1" type="body"/>
          </p:nvPr>
        </p:nvSpPr>
        <p:spPr>
          <a:xfrm>
            <a:off x="311700" y="1152475"/>
            <a:ext cx="8770200" cy="3754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358"/>
              <a:buNone/>
            </a:pPr>
            <a:r>
              <a:t/>
            </a:r>
            <a:endParaRPr i="1" sz="638">
              <a:solidFill>
                <a:schemeClr val="dk1"/>
              </a:solidFill>
            </a:endParaRPr>
          </a:p>
          <a:p>
            <a:pPr indent="-322642" lvl="0" marL="457200" rtl="0" algn="just">
              <a:spcBef>
                <a:spcPts val="0"/>
              </a:spcBef>
              <a:spcAft>
                <a:spcPts val="0"/>
              </a:spcAft>
              <a:buSzPts val="1481"/>
              <a:buChar char="●"/>
            </a:pPr>
            <a:r>
              <a:rPr lang="en" sz="1480">
                <a:solidFill>
                  <a:schemeClr val="dk1"/>
                </a:solidFill>
              </a:rPr>
              <a:t>One of 32 Community Education Councils (CECs) in New York City. </a:t>
            </a:r>
            <a:endParaRPr sz="1480">
              <a:solidFill>
                <a:schemeClr val="dk1"/>
              </a:solidFill>
            </a:endParaRPr>
          </a:p>
          <a:p>
            <a:pPr indent="-322642" lvl="0" marL="457200" rtl="0" algn="just">
              <a:spcBef>
                <a:spcPts val="1000"/>
              </a:spcBef>
              <a:spcAft>
                <a:spcPts val="0"/>
              </a:spcAft>
              <a:buSzPts val="1481"/>
              <a:buChar char="●"/>
            </a:pPr>
            <a:r>
              <a:rPr lang="en" sz="1480">
                <a:solidFill>
                  <a:schemeClr val="dk1"/>
                </a:solidFill>
              </a:rPr>
              <a:t>Elected parent volunteers represent public </a:t>
            </a:r>
            <a:r>
              <a:rPr i="1" lang="en" sz="1480">
                <a:solidFill>
                  <a:srgbClr val="FF9900"/>
                </a:solidFill>
              </a:rPr>
              <a:t>elementary</a:t>
            </a:r>
            <a:r>
              <a:rPr lang="en" sz="1480">
                <a:solidFill>
                  <a:schemeClr val="dk1"/>
                </a:solidFill>
              </a:rPr>
              <a:t> and </a:t>
            </a:r>
            <a:r>
              <a:rPr i="1" lang="en" sz="1480">
                <a:solidFill>
                  <a:srgbClr val="FF9900"/>
                </a:solidFill>
              </a:rPr>
              <a:t>middle schools</a:t>
            </a:r>
            <a:r>
              <a:rPr lang="en" sz="1480">
                <a:solidFill>
                  <a:schemeClr val="dk1"/>
                </a:solidFill>
              </a:rPr>
              <a:t> in School District 3 </a:t>
            </a:r>
            <a:endParaRPr sz="1480">
              <a:solidFill>
                <a:schemeClr val="dk1"/>
              </a:solidFill>
            </a:endParaRPr>
          </a:p>
          <a:p>
            <a:pPr indent="-322642" lvl="0" marL="457200" rtl="0" algn="just">
              <a:spcBef>
                <a:spcPts val="1000"/>
              </a:spcBef>
              <a:spcAft>
                <a:spcPts val="0"/>
              </a:spcAft>
              <a:buSzPts val="1481"/>
              <a:buChar char="●"/>
            </a:pPr>
            <a:r>
              <a:rPr lang="en" sz="1480">
                <a:solidFill>
                  <a:schemeClr val="dk1"/>
                </a:solidFill>
              </a:rPr>
              <a:t>CEC 3 holds </a:t>
            </a:r>
            <a:r>
              <a:rPr lang="en" sz="1480">
                <a:solidFill>
                  <a:schemeClr val="dk1"/>
                </a:solidFill>
                <a:uFill>
                  <a:noFill/>
                </a:uFill>
                <a:hlinkClick r:id="rId3">
                  <a:extLst>
                    <a:ext uri="{A12FA001-AC4F-418D-AE19-62706E023703}">
                      <ahyp:hlinkClr val="tx"/>
                    </a:ext>
                  </a:extLst>
                </a:hlinkClick>
              </a:rPr>
              <a:t>monthly meetings</a:t>
            </a:r>
            <a:r>
              <a:rPr lang="en" sz="1480">
                <a:solidFill>
                  <a:schemeClr val="dk1"/>
                </a:solidFill>
              </a:rPr>
              <a:t> and contributes to shaping educational policy in District 3.</a:t>
            </a:r>
            <a:endParaRPr sz="1480">
              <a:solidFill>
                <a:schemeClr val="dk1"/>
              </a:solidFill>
            </a:endParaRPr>
          </a:p>
          <a:p>
            <a:pPr indent="-322642" lvl="0" marL="457200" rtl="0" algn="just">
              <a:spcBef>
                <a:spcPts val="1000"/>
              </a:spcBef>
              <a:spcAft>
                <a:spcPts val="0"/>
              </a:spcAft>
              <a:buSzPts val="1481"/>
              <a:buChar char="●"/>
            </a:pPr>
            <a:r>
              <a:rPr lang="en" sz="1480">
                <a:solidFill>
                  <a:schemeClr val="dk1"/>
                </a:solidFill>
              </a:rPr>
              <a:t>Responsibilities include: </a:t>
            </a:r>
            <a:endParaRPr sz="1480">
              <a:solidFill>
                <a:schemeClr val="dk1"/>
              </a:solidFill>
            </a:endParaRPr>
          </a:p>
          <a:p>
            <a:pPr indent="-322642" lvl="1" marL="914400" rtl="0" algn="just">
              <a:spcBef>
                <a:spcPts val="1000"/>
              </a:spcBef>
              <a:spcAft>
                <a:spcPts val="0"/>
              </a:spcAft>
              <a:buSzPts val="1481"/>
              <a:buChar char="○"/>
            </a:pPr>
            <a:r>
              <a:rPr lang="en" sz="1480">
                <a:solidFill>
                  <a:schemeClr val="dk1"/>
                </a:solidFill>
              </a:rPr>
              <a:t>Approving school zoning lines</a:t>
            </a:r>
            <a:endParaRPr sz="1480">
              <a:solidFill>
                <a:schemeClr val="dk1"/>
              </a:solidFill>
            </a:endParaRPr>
          </a:p>
          <a:p>
            <a:pPr indent="-322642" lvl="1" marL="914400" rtl="0" algn="just">
              <a:spcBef>
                <a:spcPts val="1000"/>
              </a:spcBef>
              <a:spcAft>
                <a:spcPts val="0"/>
              </a:spcAft>
              <a:buSzPts val="1481"/>
              <a:buChar char="○"/>
            </a:pPr>
            <a:r>
              <a:rPr lang="en" sz="1480">
                <a:solidFill>
                  <a:schemeClr val="dk1"/>
                </a:solidFill>
              </a:rPr>
              <a:t>Holding hearings on the capital plan</a:t>
            </a:r>
            <a:endParaRPr sz="1480">
              <a:solidFill>
                <a:schemeClr val="dk1"/>
              </a:solidFill>
            </a:endParaRPr>
          </a:p>
          <a:p>
            <a:pPr indent="-322642" lvl="1" marL="914400" rtl="0" algn="just">
              <a:spcBef>
                <a:spcPts val="1000"/>
              </a:spcBef>
              <a:spcAft>
                <a:spcPts val="0"/>
              </a:spcAft>
              <a:buSzPts val="1481"/>
              <a:buChar char="○"/>
            </a:pPr>
            <a:r>
              <a:rPr lang="en" sz="1480">
                <a:solidFill>
                  <a:schemeClr val="dk1"/>
                </a:solidFill>
              </a:rPr>
              <a:t>Evaluating community superintendents </a:t>
            </a:r>
            <a:endParaRPr sz="1480">
              <a:solidFill>
                <a:schemeClr val="dk1"/>
              </a:solidFill>
            </a:endParaRPr>
          </a:p>
          <a:p>
            <a:pPr indent="-322642" lvl="1" marL="914400" rtl="0" algn="just">
              <a:spcBef>
                <a:spcPts val="1000"/>
              </a:spcBef>
              <a:spcAft>
                <a:spcPts val="0"/>
              </a:spcAft>
              <a:buSzPts val="1481"/>
              <a:buChar char="○"/>
            </a:pPr>
            <a:r>
              <a:rPr lang="en" sz="1480">
                <a:solidFill>
                  <a:schemeClr val="dk1"/>
                </a:solidFill>
              </a:rPr>
              <a:t>Providing input on other important policy issues </a:t>
            </a:r>
            <a:endParaRPr sz="1480">
              <a:solidFill>
                <a:schemeClr val="dk1"/>
              </a:solidFill>
            </a:endParaRPr>
          </a:p>
          <a:p>
            <a:pPr indent="0" lvl="0" marL="0" rtl="0" algn="just">
              <a:spcBef>
                <a:spcPts val="0"/>
              </a:spcBef>
              <a:spcAft>
                <a:spcPts val="0"/>
              </a:spcAft>
              <a:buClr>
                <a:schemeClr val="dk1"/>
              </a:buClr>
              <a:buSzPts val="358"/>
              <a:buFont typeface="Arial"/>
              <a:buNone/>
            </a:pPr>
            <a:r>
              <a:t/>
            </a:r>
            <a:endParaRPr i="1" sz="638">
              <a:solidFill>
                <a:schemeClr val="dk1"/>
              </a:solidFill>
            </a:endParaRPr>
          </a:p>
          <a:p>
            <a:pPr indent="0" lvl="0" marL="0" rtl="0" algn="l">
              <a:spcBef>
                <a:spcPts val="0"/>
              </a:spcBef>
              <a:spcAft>
                <a:spcPts val="0"/>
              </a:spcAft>
              <a:buSzPts val="358"/>
              <a:buNone/>
            </a:pPr>
            <a:r>
              <a:t/>
            </a:r>
            <a:endParaRPr sz="785"/>
          </a:p>
          <a:p>
            <a:pPr indent="0" lvl="0" marL="0" rtl="0" algn="l">
              <a:spcBef>
                <a:spcPts val="1200"/>
              </a:spcBef>
              <a:spcAft>
                <a:spcPts val="0"/>
              </a:spcAft>
              <a:buSzPts val="358"/>
              <a:buNone/>
            </a:pPr>
            <a:r>
              <a:t/>
            </a:r>
            <a:endParaRPr sz="785"/>
          </a:p>
          <a:p>
            <a:pPr indent="0" lvl="0" marL="0" rtl="0" algn="l">
              <a:spcBef>
                <a:spcPts val="1200"/>
              </a:spcBef>
              <a:spcAft>
                <a:spcPts val="1200"/>
              </a:spcAft>
              <a:buSzPts val="358"/>
              <a:buNone/>
            </a:pPr>
            <a:r>
              <a:t/>
            </a:r>
            <a:endParaRPr sz="785"/>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p:nvPr/>
        </p:nvSpPr>
        <p:spPr>
          <a:xfrm>
            <a:off x="1689400" y="1017725"/>
            <a:ext cx="5606200" cy="4028925"/>
          </a:xfrm>
          <a:prstGeom prst="flowChartProcess">
            <a:avLst/>
          </a:prstGeom>
          <a:solidFill>
            <a:schemeClr val="lt2"/>
          </a:solidFill>
          <a:ln cap="flat" cmpd="sng" w="3810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HS &amp; MS Admissions - Interpreting Random Numbers</a:t>
            </a:r>
            <a:endParaRPr/>
          </a:p>
        </p:txBody>
      </p:sp>
      <p:pic>
        <p:nvPicPr>
          <p:cNvPr id="211" name="Google Shape;211;p32"/>
          <p:cNvPicPr preferRelativeResize="0"/>
          <p:nvPr/>
        </p:nvPicPr>
        <p:blipFill>
          <a:blip r:embed="rId3">
            <a:alphaModFix/>
          </a:blip>
          <a:stretch>
            <a:fillRect/>
          </a:stretch>
        </p:blipFill>
        <p:spPr>
          <a:xfrm>
            <a:off x="1763375" y="1085050"/>
            <a:ext cx="5423176" cy="3906051"/>
          </a:xfrm>
          <a:prstGeom prst="rect">
            <a:avLst/>
          </a:prstGeom>
          <a:noFill/>
          <a:ln>
            <a:noFill/>
          </a:ln>
        </p:spPr>
      </p:pic>
      <p:cxnSp>
        <p:nvCxnSpPr>
          <p:cNvPr id="212" name="Google Shape;212;p32"/>
          <p:cNvCxnSpPr/>
          <p:nvPr/>
        </p:nvCxnSpPr>
        <p:spPr>
          <a:xfrm flipH="1" rot="10800000">
            <a:off x="7295600" y="1893950"/>
            <a:ext cx="516600" cy="139800"/>
          </a:xfrm>
          <a:prstGeom prst="straightConnector1">
            <a:avLst/>
          </a:prstGeom>
          <a:noFill/>
          <a:ln cap="flat" cmpd="sng" w="38100">
            <a:solidFill>
              <a:srgbClr val="3C78D8"/>
            </a:solidFill>
            <a:prstDash val="solid"/>
            <a:round/>
            <a:headEnd len="med" w="med" type="none"/>
            <a:tailEnd len="med" w="med" type="none"/>
          </a:ln>
        </p:spPr>
      </p:cxnSp>
      <p:sp>
        <p:nvSpPr>
          <p:cNvPr id="213" name="Google Shape;213;p32"/>
          <p:cNvSpPr txBox="1"/>
          <p:nvPr/>
        </p:nvSpPr>
        <p:spPr>
          <a:xfrm>
            <a:off x="7875775" y="1485825"/>
            <a:ext cx="1152300" cy="9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9900"/>
                </a:solidFill>
              </a:rPr>
              <a:t>Created by a public school parent, not DOE</a:t>
            </a:r>
            <a:endParaRPr b="1" sz="1100">
              <a:solidFill>
                <a:srgbClr val="FF99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 Admissions HS - Manhattan</a:t>
            </a:r>
            <a:endParaRPr/>
          </a:p>
        </p:txBody>
      </p:sp>
      <p:graphicFrame>
        <p:nvGraphicFramePr>
          <p:cNvPr id="219" name="Google Shape;219;p33"/>
          <p:cNvGraphicFramePr/>
          <p:nvPr/>
        </p:nvGraphicFramePr>
        <p:xfrm>
          <a:off x="311700" y="2022600"/>
          <a:ext cx="3000000" cy="3000000"/>
        </p:xfrm>
        <a:graphic>
          <a:graphicData uri="http://schemas.openxmlformats.org/drawingml/2006/table">
            <a:tbl>
              <a:tblPr>
                <a:noFill/>
                <a:tableStyleId>{0D803C05-7EDE-4E38-9FA2-95A0A5D32A3C}</a:tableStyleId>
              </a:tblPr>
              <a:tblGrid>
                <a:gridCol w="1688300"/>
                <a:gridCol w="1688300"/>
                <a:gridCol w="1688300"/>
                <a:gridCol w="1688300"/>
                <a:gridCol w="1825950"/>
              </a:tblGrid>
              <a:tr h="1032750">
                <a:tc>
                  <a:txBody>
                    <a:bodyPr/>
                    <a:lstStyle/>
                    <a:p>
                      <a:pPr indent="0" lvl="0" marL="0" rtl="0" algn="l">
                        <a:spcBef>
                          <a:spcPts val="0"/>
                        </a:spcBef>
                        <a:spcAft>
                          <a:spcPts val="0"/>
                        </a:spcAft>
                        <a:buNone/>
                      </a:pPr>
                      <a:r>
                        <a:rPr b="1" lang="en" sz="1100"/>
                        <a:t>Mott Hall 05M304</a:t>
                      </a:r>
                      <a:endParaRPr b="1" sz="1100"/>
                    </a:p>
                    <a:p>
                      <a:pPr indent="0" lvl="0" marL="0" rtl="0" algn="l">
                        <a:spcBef>
                          <a:spcPts val="0"/>
                        </a:spcBef>
                        <a:spcAft>
                          <a:spcPts val="0"/>
                        </a:spcAft>
                        <a:buNone/>
                      </a:pPr>
                      <a:r>
                        <a:rPr lang="en" sz="1100"/>
                        <a:t>Harlem</a:t>
                      </a:r>
                      <a:endParaRPr sz="1100"/>
                    </a:p>
                    <a:p>
                      <a:pPr indent="0" lvl="0" marL="0" rtl="0" algn="l">
                        <a:spcBef>
                          <a:spcPts val="0"/>
                        </a:spcBef>
                        <a:spcAft>
                          <a:spcPts val="0"/>
                        </a:spcAft>
                        <a:buNone/>
                      </a:pPr>
                      <a:r>
                        <a:rPr lang="en" sz="1100"/>
                        <a:t>Students: 207</a:t>
                      </a:r>
                      <a:endParaRPr sz="1100"/>
                    </a:p>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rPr b="1" lang="en" sz="1100">
                          <a:solidFill>
                            <a:schemeClr val="dk1"/>
                          </a:solidFill>
                        </a:rPr>
                        <a:t>Harvest Collegiate HS 02M534</a:t>
                      </a:r>
                      <a:endParaRPr b="1" sz="1100">
                        <a:solidFill>
                          <a:schemeClr val="dk1"/>
                        </a:solidFill>
                      </a:endParaRPr>
                    </a:p>
                    <a:p>
                      <a:pPr indent="0" lvl="0" marL="0" rtl="0" algn="l">
                        <a:spcBef>
                          <a:spcPts val="0"/>
                        </a:spcBef>
                        <a:spcAft>
                          <a:spcPts val="0"/>
                        </a:spcAft>
                        <a:buNone/>
                      </a:pPr>
                      <a:r>
                        <a:rPr lang="en" sz="1100">
                          <a:solidFill>
                            <a:schemeClr val="dk1"/>
                          </a:solidFill>
                        </a:rPr>
                        <a:t>Union Sq</a:t>
                      </a:r>
                      <a:endParaRPr sz="1100">
                        <a:solidFill>
                          <a:schemeClr val="dk1"/>
                        </a:solidFill>
                      </a:endParaRPr>
                    </a:p>
                    <a:p>
                      <a:pPr indent="0" lvl="0" marL="0" rtl="0" algn="l">
                        <a:spcBef>
                          <a:spcPts val="0"/>
                        </a:spcBef>
                        <a:spcAft>
                          <a:spcPts val="0"/>
                        </a:spcAft>
                        <a:buNone/>
                      </a:pPr>
                      <a:r>
                        <a:rPr lang="en" sz="1100">
                          <a:solidFill>
                            <a:schemeClr val="dk1"/>
                          </a:solidFill>
                        </a:rPr>
                        <a:t>DIA Priority 63%</a:t>
                      </a:r>
                      <a:endParaRPr sz="11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Academy for Software Engineering 02M546</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Gramercy </a:t>
                      </a:r>
                      <a:endParaRPr sz="1100">
                        <a:solidFill>
                          <a:schemeClr val="dk1"/>
                        </a:solidFill>
                      </a:endParaRPr>
                    </a:p>
                    <a:p>
                      <a:pPr indent="0" lvl="0" marL="0" rtl="0" algn="l">
                        <a:spcBef>
                          <a:spcPts val="0"/>
                        </a:spcBef>
                        <a:spcAft>
                          <a:spcPts val="0"/>
                        </a:spcAft>
                        <a:buNone/>
                      </a:pPr>
                      <a:r>
                        <a:rPr lang="en" sz="1100">
                          <a:solidFill>
                            <a:schemeClr val="dk1"/>
                          </a:solidFill>
                        </a:rPr>
                        <a:t>Students: 412</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DIA priority 69%</a:t>
                      </a:r>
                      <a:endParaRPr sz="11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Essex St. Academy 02M294</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Chinatown</a:t>
                      </a:r>
                      <a:endParaRPr sz="1100">
                        <a:solidFill>
                          <a:schemeClr val="dk1"/>
                        </a:solidFill>
                      </a:endParaRPr>
                    </a:p>
                    <a:p>
                      <a:pPr indent="0" lvl="0" marL="0" rtl="0" algn="l">
                        <a:spcBef>
                          <a:spcPts val="0"/>
                        </a:spcBef>
                        <a:spcAft>
                          <a:spcPts val="0"/>
                        </a:spcAft>
                        <a:buNone/>
                      </a:pPr>
                      <a:r>
                        <a:rPr lang="en" sz="1100">
                          <a:solidFill>
                            <a:schemeClr val="dk1"/>
                          </a:solidFill>
                        </a:rPr>
                        <a:t>Students: 353</a:t>
                      </a:r>
                      <a:endParaRPr sz="1100">
                        <a:solidFill>
                          <a:schemeClr val="dk1"/>
                        </a:solidFill>
                      </a:endParaRPr>
                    </a:p>
                    <a:p>
                      <a:pPr indent="0" lvl="0" marL="0" rtl="0" algn="l">
                        <a:spcBef>
                          <a:spcPts val="0"/>
                        </a:spcBef>
                        <a:spcAft>
                          <a:spcPts val="0"/>
                        </a:spcAft>
                        <a:buNone/>
                      </a:pPr>
                      <a:r>
                        <a:rPr lang="en" sz="1100">
                          <a:solidFill>
                            <a:schemeClr val="dk1"/>
                          </a:solidFill>
                        </a:rPr>
                        <a:t>Consortium School</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DIA Priority 50% </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t>Urban Assembly New York Harbor School (9-14) Marine Science &amp; Technology Program 02M551</a:t>
                      </a:r>
                      <a:endParaRPr b="1" sz="1100"/>
                    </a:p>
                    <a:p>
                      <a:pPr indent="0" lvl="0" marL="0" rtl="0" algn="l">
                        <a:spcBef>
                          <a:spcPts val="0"/>
                        </a:spcBef>
                        <a:spcAft>
                          <a:spcPts val="0"/>
                        </a:spcAft>
                        <a:buNone/>
                      </a:pPr>
                      <a:r>
                        <a:rPr lang="en" sz="1100"/>
                        <a:t>Governors Island</a:t>
                      </a:r>
                      <a:endParaRPr sz="1100"/>
                    </a:p>
                    <a:p>
                      <a:pPr indent="0" lvl="0" marL="0" rtl="0" algn="l">
                        <a:spcBef>
                          <a:spcPts val="0"/>
                        </a:spcBef>
                        <a:spcAft>
                          <a:spcPts val="0"/>
                        </a:spcAft>
                        <a:buNone/>
                      </a:pPr>
                      <a:r>
                        <a:rPr lang="en" sz="1100"/>
                        <a:t>Students: 513</a:t>
                      </a:r>
                      <a:r>
                        <a:rPr b="1" lang="en" sz="1100"/>
                        <a:t> </a:t>
                      </a:r>
                      <a:endParaRPr b="1" sz="1100"/>
                    </a:p>
                    <a:p>
                      <a:pPr indent="0" lvl="0" marL="0" rtl="0" algn="l">
                        <a:spcBef>
                          <a:spcPts val="0"/>
                        </a:spcBef>
                        <a:spcAft>
                          <a:spcPts val="0"/>
                        </a:spcAft>
                        <a:buNone/>
                      </a:pPr>
                      <a:r>
                        <a:rPr lang="en" sz="1100"/>
                        <a:t>DIA Priority 69%</a:t>
                      </a:r>
                      <a:endParaRPr b="1" sz="1100"/>
                    </a:p>
                  </a:txBody>
                  <a:tcPr marT="91425" marB="91425" marR="91425" marL="91425"/>
                </a:tc>
              </a:tr>
              <a:tr h="863200">
                <a:tc>
                  <a:txBody>
                    <a:bodyPr/>
                    <a:lstStyle/>
                    <a:p>
                      <a:pPr indent="0" lvl="0" marL="0" rtl="0" algn="l">
                        <a:spcBef>
                          <a:spcPts val="0"/>
                        </a:spcBef>
                        <a:spcAft>
                          <a:spcPts val="0"/>
                        </a:spcAft>
                        <a:buNone/>
                      </a:pPr>
                      <a:r>
                        <a:rPr b="1" lang="en" sz="1100"/>
                        <a:t>A School Without Walls: Hybrid Pathway 02M395</a:t>
                      </a:r>
                      <a:endParaRPr b="1" sz="1100"/>
                    </a:p>
                    <a:p>
                      <a:pPr indent="0" lvl="0" marL="0" rtl="0" algn="l">
                        <a:spcBef>
                          <a:spcPts val="0"/>
                        </a:spcBef>
                        <a:spcAft>
                          <a:spcPts val="0"/>
                        </a:spcAft>
                        <a:buNone/>
                      </a:pPr>
                      <a:r>
                        <a:t/>
                      </a:r>
                      <a:endParaRPr b="1" sz="1100"/>
                    </a:p>
                  </a:txBody>
                  <a:tcPr marT="91425" marB="91425" marR="91425" marL="91425"/>
                </a:tc>
                <a:tc>
                  <a:txBody>
                    <a:bodyPr/>
                    <a:lstStyle/>
                    <a:p>
                      <a:pPr indent="0" lvl="0" marL="0" rtl="0" algn="l">
                        <a:spcBef>
                          <a:spcPts val="0"/>
                        </a:spcBef>
                        <a:spcAft>
                          <a:spcPts val="0"/>
                        </a:spcAft>
                        <a:buNone/>
                      </a:pPr>
                      <a:r>
                        <a:rPr b="1" lang="en" sz="1100"/>
                        <a:t>Murray Bergtraum HS for Business Careers</a:t>
                      </a:r>
                      <a:endParaRPr b="1" sz="1100"/>
                    </a:p>
                    <a:p>
                      <a:pPr indent="0" lvl="0" marL="0" rtl="0" algn="l">
                        <a:spcBef>
                          <a:spcPts val="0"/>
                        </a:spcBef>
                        <a:spcAft>
                          <a:spcPts val="0"/>
                        </a:spcAft>
                        <a:buNone/>
                      </a:pPr>
                      <a:r>
                        <a:rPr b="1" lang="en" sz="1100"/>
                        <a:t>The 9th Grade Academy</a:t>
                      </a:r>
                      <a:endParaRPr b="1" sz="1100"/>
                    </a:p>
                    <a:p>
                      <a:pPr indent="0" lvl="0" marL="0" rtl="0" algn="l">
                        <a:spcBef>
                          <a:spcPts val="0"/>
                        </a:spcBef>
                        <a:spcAft>
                          <a:spcPts val="0"/>
                        </a:spcAft>
                        <a:buNone/>
                      </a:pPr>
                      <a:r>
                        <a:rPr b="1" lang="en" sz="1100"/>
                        <a:t>02M520</a:t>
                      </a:r>
                      <a:endParaRPr b="1" sz="1100"/>
                    </a:p>
                    <a:p>
                      <a:pPr indent="0" lvl="0" marL="0" rtl="0" algn="l">
                        <a:spcBef>
                          <a:spcPts val="0"/>
                        </a:spcBef>
                        <a:spcAft>
                          <a:spcPts val="0"/>
                        </a:spcAft>
                        <a:buNone/>
                      </a:pPr>
                      <a:r>
                        <a:rPr lang="en" sz="1100"/>
                        <a:t>Students: 130</a:t>
                      </a:r>
                      <a:endParaRPr sz="1100"/>
                    </a:p>
                  </a:txBody>
                  <a:tcPr marT="91425" marB="91425" marR="91425" marL="91425"/>
                </a:tc>
                <a:tc>
                  <a:txBody>
                    <a:bodyPr/>
                    <a:lstStyle/>
                    <a:p>
                      <a:pPr indent="0" lvl="0" marL="0" rtl="0" algn="l">
                        <a:spcBef>
                          <a:spcPts val="0"/>
                        </a:spcBef>
                        <a:spcAft>
                          <a:spcPts val="0"/>
                        </a:spcAft>
                        <a:buNone/>
                      </a:pPr>
                      <a:r>
                        <a:rPr b="1" lang="en" sz="1100">
                          <a:solidFill>
                            <a:schemeClr val="dk1"/>
                          </a:solidFill>
                        </a:rPr>
                        <a:t>Hudson HS of Learning Technologies 02M437</a:t>
                      </a:r>
                      <a:endParaRPr b="1" sz="1100">
                        <a:solidFill>
                          <a:schemeClr val="dk1"/>
                        </a:solidFill>
                      </a:endParaRPr>
                    </a:p>
                    <a:p>
                      <a:pPr indent="0" lvl="0" marL="0" rtl="0" algn="l">
                        <a:spcBef>
                          <a:spcPts val="0"/>
                        </a:spcBef>
                        <a:spcAft>
                          <a:spcPts val="0"/>
                        </a:spcAft>
                        <a:buNone/>
                      </a:pPr>
                      <a:r>
                        <a:rPr lang="en" sz="1100">
                          <a:solidFill>
                            <a:schemeClr val="dk1"/>
                          </a:solidFill>
                        </a:rPr>
                        <a:t>Chelsea</a:t>
                      </a:r>
                      <a:endParaRPr sz="1100">
                        <a:solidFill>
                          <a:schemeClr val="dk1"/>
                        </a:solidFill>
                      </a:endParaRPr>
                    </a:p>
                    <a:p>
                      <a:pPr indent="0" lvl="0" marL="0" rtl="0" algn="l">
                        <a:spcBef>
                          <a:spcPts val="0"/>
                        </a:spcBef>
                        <a:spcAft>
                          <a:spcPts val="0"/>
                        </a:spcAft>
                        <a:buNone/>
                      </a:pPr>
                      <a:r>
                        <a:rPr lang="en" sz="1100">
                          <a:solidFill>
                            <a:schemeClr val="dk1"/>
                          </a:solidFill>
                        </a:rPr>
                        <a:t>Students: 367</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Priority to Manhattan Students</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Eagle Academy for Young Men of Harlem</a:t>
                      </a:r>
                      <a:endParaRPr b="1" sz="1100">
                        <a:solidFill>
                          <a:schemeClr val="dk1"/>
                        </a:solidFill>
                      </a:endParaRPr>
                    </a:p>
                    <a:p>
                      <a:pPr indent="0" lvl="0" marL="0" rtl="0" algn="l">
                        <a:spcBef>
                          <a:spcPts val="0"/>
                        </a:spcBef>
                        <a:spcAft>
                          <a:spcPts val="0"/>
                        </a:spcAft>
                        <a:buNone/>
                      </a:pPr>
                      <a:r>
                        <a:rPr b="1" lang="en" sz="1100">
                          <a:solidFill>
                            <a:schemeClr val="dk1"/>
                          </a:solidFill>
                        </a:rPr>
                        <a:t>(6-12) 05M148</a:t>
                      </a:r>
                      <a:endParaRPr b="1" sz="1100">
                        <a:solidFill>
                          <a:schemeClr val="dk1"/>
                        </a:solidFill>
                      </a:endParaRPr>
                    </a:p>
                    <a:p>
                      <a:pPr indent="0" lvl="0" marL="0" rtl="0" algn="l">
                        <a:spcBef>
                          <a:spcPts val="0"/>
                        </a:spcBef>
                        <a:spcAft>
                          <a:spcPts val="0"/>
                        </a:spcAft>
                        <a:buNone/>
                      </a:pPr>
                      <a:r>
                        <a:rPr b="1" lang="en" sz="1100">
                          <a:solidFill>
                            <a:schemeClr val="dk1"/>
                          </a:solidFill>
                        </a:rPr>
                        <a:t>Eagle Early College </a:t>
                      </a:r>
                      <a:endParaRPr b="1" sz="1100">
                        <a:solidFill>
                          <a:schemeClr val="dk1"/>
                        </a:solidFill>
                      </a:endParaRPr>
                    </a:p>
                    <a:p>
                      <a:pPr indent="0" lvl="0" marL="0" rtl="0" algn="l">
                        <a:spcBef>
                          <a:spcPts val="0"/>
                        </a:spcBef>
                        <a:spcAft>
                          <a:spcPts val="0"/>
                        </a:spcAft>
                        <a:buNone/>
                      </a:pPr>
                      <a:r>
                        <a:rPr lang="en" sz="1100">
                          <a:solidFill>
                            <a:schemeClr val="dk1"/>
                          </a:solidFill>
                        </a:rPr>
                        <a:t>Students: 325</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Priority to Manhattan Students</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t>Frederick Douglass Academy (6-12) </a:t>
                      </a:r>
                      <a:endParaRPr b="1" sz="1100"/>
                    </a:p>
                    <a:p>
                      <a:pPr indent="0" lvl="0" marL="0" rtl="0" algn="l">
                        <a:spcBef>
                          <a:spcPts val="0"/>
                        </a:spcBef>
                        <a:spcAft>
                          <a:spcPts val="0"/>
                        </a:spcAft>
                        <a:buNone/>
                      </a:pPr>
                      <a:r>
                        <a:rPr b="1" lang="en" sz="1100"/>
                        <a:t>Harlem Samba Program</a:t>
                      </a:r>
                      <a:endParaRPr b="1" sz="1100"/>
                    </a:p>
                    <a:p>
                      <a:pPr indent="0" lvl="0" marL="0" rtl="0" algn="l">
                        <a:spcBef>
                          <a:spcPts val="0"/>
                        </a:spcBef>
                        <a:spcAft>
                          <a:spcPts val="0"/>
                        </a:spcAft>
                        <a:buNone/>
                      </a:pPr>
                      <a:r>
                        <a:rPr b="1" lang="en" sz="1100"/>
                        <a:t>05M499</a:t>
                      </a:r>
                      <a:endParaRPr b="1" sz="1100"/>
                    </a:p>
                    <a:p>
                      <a:pPr indent="0" lvl="0" marL="0" rtl="0" algn="l">
                        <a:spcBef>
                          <a:spcPts val="0"/>
                        </a:spcBef>
                        <a:spcAft>
                          <a:spcPts val="0"/>
                        </a:spcAft>
                        <a:buNone/>
                      </a:pPr>
                      <a:r>
                        <a:rPr lang="en" sz="1100"/>
                        <a:t>Harlem</a:t>
                      </a:r>
                      <a:endParaRPr sz="1100"/>
                    </a:p>
                    <a:p>
                      <a:pPr indent="0" lvl="0" marL="0" rtl="0" algn="l">
                        <a:spcBef>
                          <a:spcPts val="0"/>
                        </a:spcBef>
                        <a:spcAft>
                          <a:spcPts val="0"/>
                        </a:spcAft>
                        <a:buNone/>
                      </a:pPr>
                      <a:r>
                        <a:rPr lang="en" sz="1100"/>
                        <a:t>Students: 994</a:t>
                      </a:r>
                      <a:endParaRPr sz="1100"/>
                    </a:p>
                    <a:p>
                      <a:pPr indent="0" lvl="0" marL="0" rtl="0" algn="l">
                        <a:spcBef>
                          <a:spcPts val="0"/>
                        </a:spcBef>
                        <a:spcAft>
                          <a:spcPts val="0"/>
                        </a:spcAft>
                        <a:buNone/>
                      </a:pPr>
                      <a:r>
                        <a:t/>
                      </a:r>
                      <a:endParaRPr sz="1100"/>
                    </a:p>
                  </a:txBody>
                  <a:tcPr marT="91425" marB="91425" marR="91425" marL="91425"/>
                </a:tc>
              </a:tr>
            </a:tbl>
          </a:graphicData>
        </a:graphic>
      </p:graphicFrame>
      <p:sp>
        <p:nvSpPr>
          <p:cNvPr id="220" name="Google Shape;220;p33"/>
          <p:cNvSpPr txBox="1"/>
          <p:nvPr/>
        </p:nvSpPr>
        <p:spPr>
          <a:xfrm>
            <a:off x="311650" y="1162125"/>
            <a:ext cx="85206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10 High Schools/Programs in Manhattan Admit Students by Open Admission</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Educational Option Programs</a:t>
            </a:r>
            <a:endParaRPr/>
          </a:p>
        </p:txBody>
      </p:sp>
      <p:sp>
        <p:nvSpPr>
          <p:cNvPr id="226" name="Google Shape;226;p34"/>
          <p:cNvSpPr txBox="1"/>
          <p:nvPr>
            <p:ph idx="1" type="body"/>
          </p:nvPr>
        </p:nvSpPr>
        <p:spPr>
          <a:xfrm>
            <a:off x="311700" y="1140600"/>
            <a:ext cx="8520600" cy="3680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Most HS in Manhattan - </a:t>
            </a:r>
            <a:r>
              <a:rPr lang="en"/>
              <a:t>71 programs at 57 schools</a:t>
            </a:r>
            <a:endParaRPr/>
          </a:p>
          <a:p>
            <a:pPr indent="-342900" lvl="0" marL="457200" rtl="0" algn="l">
              <a:spcBef>
                <a:spcPts val="1000"/>
              </a:spcBef>
              <a:spcAft>
                <a:spcPts val="1000"/>
              </a:spcAft>
              <a:buSzPts val="1800"/>
              <a:buChar char="●"/>
            </a:pPr>
            <a:r>
              <a:rPr lang="en"/>
              <a:t>Ed Opt Programs - admit across Low, Medium, High academic categories</a:t>
            </a:r>
            <a:endParaRPr/>
          </a:p>
        </p:txBody>
      </p:sp>
      <p:sp>
        <p:nvSpPr>
          <p:cNvPr id="227" name="Google Shape;227;p34"/>
          <p:cNvSpPr/>
          <p:nvPr/>
        </p:nvSpPr>
        <p:spPr>
          <a:xfrm>
            <a:off x="3355450" y="2571750"/>
            <a:ext cx="1980000" cy="1850700"/>
          </a:xfrm>
          <a:prstGeom prst="ellipse">
            <a:avLst/>
          </a:prstGeom>
          <a:solidFill>
            <a:schemeClr val="accent1"/>
          </a:solidFill>
          <a:ln cap="flat" cmpd="sng" w="762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lt1"/>
                </a:solidFill>
              </a:rPr>
              <a:t>Med</a:t>
            </a:r>
            <a:r>
              <a:rPr lang="en" sz="2100">
                <a:solidFill>
                  <a:schemeClr val="lt1"/>
                </a:solidFill>
              </a:rPr>
              <a:t> </a:t>
            </a:r>
            <a:endParaRPr sz="2100">
              <a:solidFill>
                <a:schemeClr val="lt1"/>
              </a:solidFill>
            </a:endParaRPr>
          </a:p>
          <a:p>
            <a:pPr indent="0" lvl="0" marL="0" rtl="0" algn="ctr">
              <a:spcBef>
                <a:spcPts val="0"/>
              </a:spcBef>
              <a:spcAft>
                <a:spcPts val="0"/>
              </a:spcAft>
              <a:buNone/>
            </a:pPr>
            <a:r>
              <a:rPr lang="en" sz="1800">
                <a:solidFill>
                  <a:schemeClr val="lt1"/>
                </a:solidFill>
              </a:rPr>
              <a:t>⅓ of Seats</a:t>
            </a:r>
            <a:endParaRPr sz="1800">
              <a:solidFill>
                <a:schemeClr val="lt1"/>
              </a:solidFill>
            </a:endParaRPr>
          </a:p>
          <a:p>
            <a:pPr indent="0" lvl="0" marL="0" rtl="0" algn="ctr">
              <a:spcBef>
                <a:spcPts val="0"/>
              </a:spcBef>
              <a:spcAft>
                <a:spcPts val="0"/>
              </a:spcAft>
              <a:buNone/>
            </a:pPr>
            <a:r>
              <a:rPr lang="en" sz="1800">
                <a:solidFill>
                  <a:schemeClr val="lt1"/>
                </a:solidFill>
              </a:rPr>
              <a:t>GPA 77.5- 88.33 </a:t>
            </a:r>
            <a:endParaRPr sz="1800">
              <a:solidFill>
                <a:schemeClr val="lt1"/>
              </a:solidFill>
            </a:endParaRPr>
          </a:p>
        </p:txBody>
      </p:sp>
      <p:sp>
        <p:nvSpPr>
          <p:cNvPr id="228" name="Google Shape;228;p34"/>
          <p:cNvSpPr/>
          <p:nvPr/>
        </p:nvSpPr>
        <p:spPr>
          <a:xfrm>
            <a:off x="6089500" y="2571750"/>
            <a:ext cx="1980000" cy="1850700"/>
          </a:xfrm>
          <a:prstGeom prst="ellipse">
            <a:avLst/>
          </a:prstGeom>
          <a:solidFill>
            <a:schemeClr val="accent1"/>
          </a:solidFill>
          <a:ln cap="flat" cmpd="sng" w="762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lt1"/>
                </a:solidFill>
              </a:rPr>
              <a:t>High</a:t>
            </a:r>
            <a:endParaRPr sz="2100">
              <a:solidFill>
                <a:schemeClr val="lt1"/>
              </a:solidFill>
            </a:endParaRPr>
          </a:p>
          <a:p>
            <a:pPr indent="0" lvl="0" marL="0" rtl="0" algn="ctr">
              <a:spcBef>
                <a:spcPts val="0"/>
              </a:spcBef>
              <a:spcAft>
                <a:spcPts val="0"/>
              </a:spcAft>
              <a:buNone/>
            </a:pPr>
            <a:r>
              <a:rPr lang="en" sz="1800">
                <a:solidFill>
                  <a:schemeClr val="lt1"/>
                </a:solidFill>
              </a:rPr>
              <a:t>⅓ of Seats</a:t>
            </a:r>
            <a:endParaRPr sz="1800">
              <a:solidFill>
                <a:schemeClr val="lt1"/>
              </a:solidFill>
            </a:endParaRPr>
          </a:p>
          <a:p>
            <a:pPr indent="0" lvl="0" marL="0" rtl="0" algn="ctr">
              <a:spcBef>
                <a:spcPts val="0"/>
              </a:spcBef>
              <a:spcAft>
                <a:spcPts val="0"/>
              </a:spcAft>
              <a:buNone/>
            </a:pPr>
            <a:r>
              <a:rPr lang="en" sz="1800">
                <a:solidFill>
                  <a:schemeClr val="lt1"/>
                </a:solidFill>
              </a:rPr>
              <a:t>GPA 88.33 or Above </a:t>
            </a:r>
            <a:endParaRPr sz="1800">
              <a:solidFill>
                <a:schemeClr val="lt1"/>
              </a:solidFill>
            </a:endParaRPr>
          </a:p>
        </p:txBody>
      </p:sp>
      <p:sp>
        <p:nvSpPr>
          <p:cNvPr id="229" name="Google Shape;229;p34"/>
          <p:cNvSpPr/>
          <p:nvPr/>
        </p:nvSpPr>
        <p:spPr>
          <a:xfrm>
            <a:off x="737800" y="2571750"/>
            <a:ext cx="1980000" cy="1850700"/>
          </a:xfrm>
          <a:prstGeom prst="ellipse">
            <a:avLst/>
          </a:prstGeom>
          <a:solidFill>
            <a:schemeClr val="accent1"/>
          </a:solidFill>
          <a:ln cap="flat" cmpd="sng" w="762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lt1"/>
                </a:solidFill>
              </a:rPr>
              <a:t>Low</a:t>
            </a:r>
            <a:r>
              <a:rPr lang="en" sz="2100">
                <a:solidFill>
                  <a:schemeClr val="lt1"/>
                </a:solidFill>
              </a:rPr>
              <a:t> </a:t>
            </a:r>
            <a:endParaRPr sz="2100">
              <a:solidFill>
                <a:schemeClr val="lt1"/>
              </a:solidFill>
            </a:endParaRPr>
          </a:p>
          <a:p>
            <a:pPr indent="0" lvl="0" marL="0" rtl="0" algn="ctr">
              <a:spcBef>
                <a:spcPts val="0"/>
              </a:spcBef>
              <a:spcAft>
                <a:spcPts val="0"/>
              </a:spcAft>
              <a:buNone/>
            </a:pPr>
            <a:r>
              <a:rPr lang="en" sz="1800">
                <a:solidFill>
                  <a:schemeClr val="lt1"/>
                </a:solidFill>
              </a:rPr>
              <a:t>⅓ of Seats</a:t>
            </a:r>
            <a:endParaRPr sz="1800">
              <a:solidFill>
                <a:schemeClr val="lt1"/>
              </a:solidFill>
            </a:endParaRPr>
          </a:p>
          <a:p>
            <a:pPr indent="0" lvl="0" marL="0" rtl="0" algn="ctr">
              <a:spcBef>
                <a:spcPts val="0"/>
              </a:spcBef>
              <a:spcAft>
                <a:spcPts val="0"/>
              </a:spcAft>
              <a:buNone/>
            </a:pPr>
            <a:r>
              <a:rPr lang="en" sz="1800">
                <a:solidFill>
                  <a:schemeClr val="lt1"/>
                </a:solidFill>
              </a:rPr>
              <a:t>GPA &lt; 77.5 </a:t>
            </a:r>
            <a:endParaRPr sz="18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Educational Option Schools in D3 &amp; D5</a:t>
            </a:r>
            <a:endParaRPr/>
          </a:p>
        </p:txBody>
      </p:sp>
      <p:graphicFrame>
        <p:nvGraphicFramePr>
          <p:cNvPr id="235" name="Google Shape;235;p35"/>
          <p:cNvGraphicFramePr/>
          <p:nvPr/>
        </p:nvGraphicFramePr>
        <p:xfrm>
          <a:off x="275450" y="1231875"/>
          <a:ext cx="3000000" cy="3000000"/>
        </p:xfrm>
        <a:graphic>
          <a:graphicData uri="http://schemas.openxmlformats.org/drawingml/2006/table">
            <a:tbl>
              <a:tblPr>
                <a:noFill/>
                <a:tableStyleId>{0D803C05-7EDE-4E38-9FA2-95A0A5D32A3C}</a:tableStyleId>
              </a:tblPr>
              <a:tblGrid>
                <a:gridCol w="1726600"/>
                <a:gridCol w="1726600"/>
                <a:gridCol w="1726600"/>
                <a:gridCol w="1726600"/>
                <a:gridCol w="1726600"/>
              </a:tblGrid>
              <a:tr h="744450">
                <a:tc>
                  <a:txBody>
                    <a:bodyPr/>
                    <a:lstStyle/>
                    <a:p>
                      <a:pPr indent="0" lvl="0" marL="0" rtl="0" algn="l">
                        <a:spcBef>
                          <a:spcPts val="0"/>
                        </a:spcBef>
                        <a:spcAft>
                          <a:spcPts val="0"/>
                        </a:spcAft>
                        <a:buNone/>
                      </a:pPr>
                      <a:r>
                        <a:rPr b="1" lang="en" sz="1200"/>
                        <a:t>Urban Assembly School for Green Careers </a:t>
                      </a:r>
                      <a:endParaRPr sz="1200"/>
                    </a:p>
                    <a:p>
                      <a:pPr indent="0" lvl="0" marL="0" rtl="0" algn="l">
                        <a:spcBef>
                          <a:spcPts val="0"/>
                        </a:spcBef>
                        <a:spcAft>
                          <a:spcPts val="0"/>
                        </a:spcAft>
                        <a:buNone/>
                      </a:pPr>
                      <a:r>
                        <a:rPr b="1" lang="en" sz="1200"/>
                        <a:t>03M402</a:t>
                      </a:r>
                      <a:endParaRPr b="1" sz="1200"/>
                    </a:p>
                    <a:p>
                      <a:pPr indent="0" lvl="0" marL="0" rtl="0" algn="l">
                        <a:spcBef>
                          <a:spcPts val="0"/>
                        </a:spcBef>
                        <a:spcAft>
                          <a:spcPts val="0"/>
                        </a:spcAft>
                        <a:buNone/>
                      </a:pPr>
                      <a:r>
                        <a:rPr lang="en" sz="1100">
                          <a:solidFill>
                            <a:schemeClr val="dk1"/>
                          </a:solidFill>
                        </a:rPr>
                        <a:t>Students: 307</a:t>
                      </a:r>
                      <a:endParaRPr sz="1100">
                        <a:solidFill>
                          <a:schemeClr val="dk1"/>
                        </a:solidFill>
                      </a:endParaRPr>
                    </a:p>
                    <a:p>
                      <a:pPr indent="0" lvl="0" marL="0" rtl="0" algn="l">
                        <a:spcBef>
                          <a:spcPts val="0"/>
                        </a:spcBef>
                        <a:spcAft>
                          <a:spcPts val="0"/>
                        </a:spcAft>
                        <a:buNone/>
                      </a:pPr>
                      <a:r>
                        <a:rPr lang="en" sz="1100">
                          <a:solidFill>
                            <a:schemeClr val="dk1"/>
                          </a:solidFill>
                        </a:rPr>
                        <a:t>Priority to Manhattan students or residents</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200"/>
                        <a:t>Global Learning</a:t>
                      </a:r>
                      <a:r>
                        <a:rPr lang="en" sz="1200"/>
                        <a:t> </a:t>
                      </a:r>
                      <a:r>
                        <a:rPr b="1" lang="en" sz="1200"/>
                        <a:t>Collaborative 03M403</a:t>
                      </a:r>
                      <a:endParaRPr b="1" sz="1200"/>
                    </a:p>
                    <a:p>
                      <a:pPr indent="0" lvl="0" marL="0" rtl="0" algn="l">
                        <a:spcBef>
                          <a:spcPts val="0"/>
                        </a:spcBef>
                        <a:spcAft>
                          <a:spcPts val="0"/>
                        </a:spcAft>
                        <a:buNone/>
                      </a:pPr>
                      <a:r>
                        <a:rPr lang="en" sz="1200"/>
                        <a:t>UWS</a:t>
                      </a:r>
                      <a:endParaRPr sz="1200"/>
                    </a:p>
                    <a:p>
                      <a:pPr indent="0" lvl="0" marL="0" rtl="0" algn="l">
                        <a:spcBef>
                          <a:spcPts val="0"/>
                        </a:spcBef>
                        <a:spcAft>
                          <a:spcPts val="0"/>
                        </a:spcAft>
                        <a:buNone/>
                      </a:pPr>
                      <a:r>
                        <a:rPr lang="en" sz="1200"/>
                        <a:t>Students: 464</a:t>
                      </a:r>
                      <a:endParaRPr sz="1200"/>
                    </a:p>
                    <a:p>
                      <a:pPr indent="0" lvl="0" marL="0" rtl="0" algn="l">
                        <a:spcBef>
                          <a:spcPts val="0"/>
                        </a:spcBef>
                        <a:spcAft>
                          <a:spcPts val="0"/>
                        </a:spcAft>
                        <a:buNone/>
                      </a:pPr>
                      <a:r>
                        <a:rPr lang="en" sz="1200"/>
                        <a:t>Priority to Manhattan students or residents</a:t>
                      </a:r>
                      <a:endParaRPr sz="12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200"/>
                        <a:t>HS for Law Advocacy &amp; Community Justice</a:t>
                      </a:r>
                      <a:endParaRPr b="1" sz="1200"/>
                    </a:p>
                    <a:p>
                      <a:pPr indent="0" lvl="0" marL="0" rtl="0" algn="l">
                        <a:spcBef>
                          <a:spcPts val="0"/>
                        </a:spcBef>
                        <a:spcAft>
                          <a:spcPts val="0"/>
                        </a:spcAft>
                        <a:buNone/>
                      </a:pPr>
                      <a:r>
                        <a:rPr b="1" lang="en" sz="1200"/>
                        <a:t>03M492</a:t>
                      </a:r>
                      <a:endParaRPr b="1" sz="1200"/>
                    </a:p>
                    <a:p>
                      <a:pPr indent="0" lvl="0" marL="0" rtl="0" algn="l">
                        <a:spcBef>
                          <a:spcPts val="0"/>
                        </a:spcBef>
                        <a:spcAft>
                          <a:spcPts val="0"/>
                        </a:spcAft>
                        <a:buNone/>
                      </a:pPr>
                      <a:r>
                        <a:rPr lang="en" sz="1200"/>
                        <a:t>Lincoln Sq.</a:t>
                      </a:r>
                      <a:endParaRPr sz="1200"/>
                    </a:p>
                    <a:p>
                      <a:pPr indent="0" lvl="0" marL="0" rtl="0" algn="l">
                        <a:spcBef>
                          <a:spcPts val="0"/>
                        </a:spcBef>
                        <a:spcAft>
                          <a:spcPts val="0"/>
                        </a:spcAft>
                        <a:buNone/>
                      </a:pPr>
                      <a:r>
                        <a:rPr lang="en" sz="1200"/>
                        <a:t>Students: 401</a:t>
                      </a:r>
                      <a:endParaRPr sz="1200"/>
                    </a:p>
                    <a:p>
                      <a:pPr indent="0" lvl="0" marL="0" rtl="0" algn="l">
                        <a:spcBef>
                          <a:spcPts val="0"/>
                        </a:spcBef>
                        <a:spcAft>
                          <a:spcPts val="0"/>
                        </a:spcAft>
                        <a:buNone/>
                      </a:pPr>
                      <a:r>
                        <a:rPr lang="en" sz="1200"/>
                        <a:t>Early College Program </a:t>
                      </a:r>
                      <a:endParaRPr sz="1200"/>
                    </a:p>
                    <a:p>
                      <a:pPr indent="0" lvl="0" marL="0" rtl="0" algn="l">
                        <a:spcBef>
                          <a:spcPts val="0"/>
                        </a:spcBef>
                        <a:spcAft>
                          <a:spcPts val="0"/>
                        </a:spcAft>
                        <a:buNone/>
                      </a:pPr>
                      <a:r>
                        <a:rPr lang="en" sz="1200"/>
                        <a:t>HS Program </a:t>
                      </a:r>
                      <a:endParaRPr sz="12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200"/>
                        <a:t>HS for Arts &amp; Technology </a:t>
                      </a:r>
                      <a:endParaRPr b="1" sz="1200"/>
                    </a:p>
                    <a:p>
                      <a:pPr indent="0" lvl="0" marL="0" rtl="0" algn="l">
                        <a:spcBef>
                          <a:spcPts val="0"/>
                        </a:spcBef>
                        <a:spcAft>
                          <a:spcPts val="0"/>
                        </a:spcAft>
                        <a:buNone/>
                      </a:pPr>
                      <a:r>
                        <a:rPr b="1" lang="en" sz="1200"/>
                        <a:t>03M494</a:t>
                      </a:r>
                      <a:endParaRPr b="1" sz="1200"/>
                    </a:p>
                    <a:p>
                      <a:pPr indent="0" lvl="0" marL="0" rtl="0" algn="l">
                        <a:spcBef>
                          <a:spcPts val="0"/>
                        </a:spcBef>
                        <a:spcAft>
                          <a:spcPts val="0"/>
                        </a:spcAft>
                        <a:buNone/>
                      </a:pPr>
                      <a:r>
                        <a:rPr lang="en" sz="1200"/>
                        <a:t>Lincoln Sq.</a:t>
                      </a:r>
                      <a:endParaRPr sz="1200"/>
                    </a:p>
                    <a:p>
                      <a:pPr indent="0" lvl="0" marL="0" rtl="0" algn="l">
                        <a:spcBef>
                          <a:spcPts val="0"/>
                        </a:spcBef>
                        <a:spcAft>
                          <a:spcPts val="0"/>
                        </a:spcAft>
                        <a:buNone/>
                      </a:pPr>
                      <a:r>
                        <a:rPr lang="en" sz="1200"/>
                        <a:t>Students: 457</a:t>
                      </a:r>
                      <a:endParaRPr sz="1200"/>
                    </a:p>
                  </a:txBody>
                  <a:tcPr marT="91425" marB="91425" marR="91425" marL="91425"/>
                </a:tc>
                <a:tc>
                  <a:txBody>
                    <a:bodyPr/>
                    <a:lstStyle/>
                    <a:p>
                      <a:pPr indent="0" lvl="0" marL="0" rtl="0" algn="l">
                        <a:spcBef>
                          <a:spcPts val="0"/>
                        </a:spcBef>
                        <a:spcAft>
                          <a:spcPts val="0"/>
                        </a:spcAft>
                        <a:buNone/>
                      </a:pPr>
                      <a:r>
                        <a:rPr b="1" lang="en" sz="1200"/>
                        <a:t>Urban Assembly School for Media Studies </a:t>
                      </a:r>
                      <a:endParaRPr b="1" sz="1200"/>
                    </a:p>
                    <a:p>
                      <a:pPr indent="0" lvl="0" marL="0" rtl="0" algn="l">
                        <a:spcBef>
                          <a:spcPts val="0"/>
                        </a:spcBef>
                        <a:spcAft>
                          <a:spcPts val="0"/>
                        </a:spcAft>
                        <a:buNone/>
                      </a:pPr>
                      <a:r>
                        <a:rPr b="1" lang="en" sz="1200"/>
                        <a:t>03M307</a:t>
                      </a:r>
                      <a:endParaRPr b="1" sz="1200"/>
                    </a:p>
                    <a:p>
                      <a:pPr indent="0" lvl="0" marL="0" rtl="0" algn="l">
                        <a:spcBef>
                          <a:spcPts val="0"/>
                        </a:spcBef>
                        <a:spcAft>
                          <a:spcPts val="0"/>
                        </a:spcAft>
                        <a:buNone/>
                      </a:pPr>
                      <a:r>
                        <a:rPr lang="en" sz="1200"/>
                        <a:t>Lincoln Sq.</a:t>
                      </a:r>
                      <a:endParaRPr sz="1200"/>
                    </a:p>
                    <a:p>
                      <a:pPr indent="0" lvl="0" marL="0" rtl="0" algn="l">
                        <a:spcBef>
                          <a:spcPts val="0"/>
                        </a:spcBef>
                        <a:spcAft>
                          <a:spcPts val="0"/>
                        </a:spcAft>
                        <a:buNone/>
                      </a:pPr>
                      <a:r>
                        <a:rPr lang="en" sz="1200"/>
                        <a:t>Students: 372</a:t>
                      </a:r>
                      <a:endParaRPr sz="1200"/>
                    </a:p>
                  </a:txBody>
                  <a:tcPr marT="91425" marB="91425" marR="91425" marL="91425"/>
                </a:tc>
              </a:tr>
              <a:tr h="579225">
                <a:tc>
                  <a:txBody>
                    <a:bodyPr/>
                    <a:lstStyle/>
                    <a:p>
                      <a:pPr indent="0" lvl="0" marL="0" rtl="0" algn="l">
                        <a:spcBef>
                          <a:spcPts val="0"/>
                        </a:spcBef>
                        <a:spcAft>
                          <a:spcPts val="0"/>
                        </a:spcAft>
                        <a:buNone/>
                      </a:pPr>
                      <a:r>
                        <a:rPr b="1" lang="en" sz="1100">
                          <a:solidFill>
                            <a:schemeClr val="dk1"/>
                          </a:solidFill>
                        </a:rPr>
                        <a:t>Frederick Douglass Academy II (6-12)</a:t>
                      </a:r>
                      <a:endParaRPr b="1" sz="1100">
                        <a:solidFill>
                          <a:schemeClr val="dk1"/>
                        </a:solidFill>
                      </a:endParaRPr>
                    </a:p>
                    <a:p>
                      <a:pPr indent="0" lvl="0" marL="0" rtl="0" algn="l">
                        <a:spcBef>
                          <a:spcPts val="0"/>
                        </a:spcBef>
                        <a:spcAft>
                          <a:spcPts val="0"/>
                        </a:spcAft>
                        <a:buNone/>
                      </a:pPr>
                      <a:r>
                        <a:rPr b="1" lang="en" sz="1100">
                          <a:solidFill>
                            <a:schemeClr val="dk1"/>
                          </a:solidFill>
                        </a:rPr>
                        <a:t>The Douglass STEM Institute </a:t>
                      </a:r>
                      <a:endParaRPr b="1" sz="1100">
                        <a:solidFill>
                          <a:schemeClr val="dk1"/>
                        </a:solidFill>
                      </a:endParaRPr>
                    </a:p>
                    <a:p>
                      <a:pPr indent="0" lvl="0" marL="0" rtl="0" algn="l">
                        <a:spcBef>
                          <a:spcPts val="0"/>
                        </a:spcBef>
                        <a:spcAft>
                          <a:spcPts val="0"/>
                        </a:spcAft>
                        <a:buNone/>
                      </a:pPr>
                      <a:r>
                        <a:rPr b="1" lang="en" sz="1100">
                          <a:solidFill>
                            <a:schemeClr val="dk1"/>
                          </a:solidFill>
                        </a:rPr>
                        <a:t>03M860</a:t>
                      </a:r>
                      <a:endParaRPr b="1" sz="1100">
                        <a:solidFill>
                          <a:schemeClr val="dk1"/>
                        </a:solidFill>
                      </a:endParaRPr>
                    </a:p>
                    <a:p>
                      <a:pPr indent="0" lvl="0" marL="0" rtl="0" algn="l">
                        <a:spcBef>
                          <a:spcPts val="0"/>
                        </a:spcBef>
                        <a:spcAft>
                          <a:spcPts val="0"/>
                        </a:spcAft>
                        <a:buNone/>
                      </a:pPr>
                      <a:r>
                        <a:rPr lang="en" sz="1100">
                          <a:solidFill>
                            <a:schemeClr val="dk1"/>
                          </a:solidFill>
                        </a:rPr>
                        <a:t>Harlem</a:t>
                      </a:r>
                      <a:endParaRPr sz="1100">
                        <a:solidFill>
                          <a:schemeClr val="dk1"/>
                        </a:solidFill>
                      </a:endParaRPr>
                    </a:p>
                    <a:p>
                      <a:pPr indent="0" lvl="0" marL="0" rtl="0" algn="l">
                        <a:spcBef>
                          <a:spcPts val="0"/>
                        </a:spcBef>
                        <a:spcAft>
                          <a:spcPts val="0"/>
                        </a:spcAft>
                        <a:buNone/>
                      </a:pPr>
                      <a:r>
                        <a:rPr lang="en" sz="1100">
                          <a:solidFill>
                            <a:schemeClr val="dk1"/>
                          </a:solidFill>
                        </a:rPr>
                        <a:t>Students: 336</a:t>
                      </a:r>
                      <a:endParaRPr sz="1100">
                        <a:solidFill>
                          <a:schemeClr val="dk1"/>
                        </a:solidFill>
                      </a:endParaRPr>
                    </a:p>
                    <a:p>
                      <a:pPr indent="0" lvl="0" marL="0" rtl="0" algn="l">
                        <a:spcBef>
                          <a:spcPts val="0"/>
                        </a:spcBef>
                        <a:spcAft>
                          <a:spcPts val="0"/>
                        </a:spcAft>
                        <a:buNone/>
                      </a:pPr>
                      <a:r>
                        <a:rPr lang="en" sz="1100">
                          <a:solidFill>
                            <a:schemeClr val="dk1"/>
                          </a:solidFill>
                        </a:rPr>
                        <a:t>Priority to Continuing 8th Graders</a:t>
                      </a:r>
                      <a:endParaRPr sz="1100">
                        <a:solidFill>
                          <a:schemeClr val="dk1"/>
                        </a:solidFill>
                      </a:endParaRPr>
                    </a:p>
                    <a:p>
                      <a:pPr indent="0" lvl="0" marL="0" rtl="0" algn="l">
                        <a:spcBef>
                          <a:spcPts val="0"/>
                        </a:spcBef>
                        <a:spcAft>
                          <a:spcPts val="0"/>
                        </a:spcAft>
                        <a:buNone/>
                      </a:pPr>
                      <a:r>
                        <a:t/>
                      </a:r>
                      <a:endParaRPr sz="12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200"/>
                        <a:t>Urban Assembly School for Global Commerce </a:t>
                      </a:r>
                      <a:endParaRPr b="1" sz="1200"/>
                    </a:p>
                    <a:p>
                      <a:pPr indent="0" lvl="0" marL="0" rtl="0" algn="l">
                        <a:spcBef>
                          <a:spcPts val="0"/>
                        </a:spcBef>
                        <a:spcAft>
                          <a:spcPts val="0"/>
                        </a:spcAft>
                        <a:buNone/>
                      </a:pPr>
                      <a:r>
                        <a:rPr b="1" lang="en" sz="1200"/>
                        <a:t>05M151</a:t>
                      </a:r>
                      <a:endParaRPr b="1" sz="1200"/>
                    </a:p>
                    <a:p>
                      <a:pPr indent="0" lvl="0" marL="0" rtl="0" algn="l">
                        <a:spcBef>
                          <a:spcPts val="0"/>
                        </a:spcBef>
                        <a:spcAft>
                          <a:spcPts val="0"/>
                        </a:spcAft>
                        <a:buNone/>
                      </a:pPr>
                      <a:r>
                        <a:rPr lang="en" sz="1200"/>
                        <a:t>Students: 195 </a:t>
                      </a:r>
                      <a:endParaRPr sz="1200"/>
                    </a:p>
                    <a:p>
                      <a:pPr indent="0" lvl="0" marL="0" rtl="0" algn="l">
                        <a:spcBef>
                          <a:spcPts val="0"/>
                        </a:spcBef>
                        <a:spcAft>
                          <a:spcPts val="0"/>
                        </a:spcAft>
                        <a:buNone/>
                      </a:pPr>
                      <a:r>
                        <a:rPr lang="en" sz="1200"/>
                        <a:t>Priority to Manhattan students &amp; residents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200"/>
                        <a:t>Urban Assembly School for the Performing Arts 05M369</a:t>
                      </a:r>
                      <a:endParaRPr b="1" sz="1200"/>
                    </a:p>
                    <a:p>
                      <a:pPr indent="0" lvl="0" marL="0" rtl="0" algn="l">
                        <a:spcBef>
                          <a:spcPts val="0"/>
                        </a:spcBef>
                        <a:spcAft>
                          <a:spcPts val="0"/>
                        </a:spcAft>
                        <a:buNone/>
                      </a:pPr>
                      <a:r>
                        <a:rPr lang="en" sz="1200"/>
                        <a:t>Manhattanville</a:t>
                      </a:r>
                      <a:endParaRPr sz="1200"/>
                    </a:p>
                    <a:p>
                      <a:pPr indent="0" lvl="0" marL="0" rtl="0" algn="l">
                        <a:spcBef>
                          <a:spcPts val="0"/>
                        </a:spcBef>
                        <a:spcAft>
                          <a:spcPts val="0"/>
                        </a:spcAft>
                        <a:buNone/>
                      </a:pPr>
                      <a:r>
                        <a:rPr lang="en" sz="1200"/>
                        <a:t>Students: 386</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dk1"/>
                          </a:solidFill>
                        </a:rPr>
                        <a:t>Eagle Academy for Young Men Harlem (6-12) 05M145</a:t>
                      </a:r>
                      <a:endParaRPr b="1" sz="1200">
                        <a:solidFill>
                          <a:schemeClr val="dk1"/>
                        </a:solidFill>
                      </a:endParaRPr>
                    </a:p>
                    <a:p>
                      <a:pPr indent="0" lvl="0" marL="0" rtl="0" algn="l">
                        <a:spcBef>
                          <a:spcPts val="0"/>
                        </a:spcBef>
                        <a:spcAft>
                          <a:spcPts val="0"/>
                        </a:spcAft>
                        <a:buNone/>
                      </a:pPr>
                      <a:r>
                        <a:rPr lang="en" sz="1200">
                          <a:solidFill>
                            <a:schemeClr val="dk1"/>
                          </a:solidFill>
                        </a:rPr>
                        <a:t>Harlem</a:t>
                      </a:r>
                      <a:endParaRPr sz="1200">
                        <a:solidFill>
                          <a:schemeClr val="dk1"/>
                        </a:solidFill>
                      </a:endParaRPr>
                    </a:p>
                    <a:p>
                      <a:pPr indent="0" lvl="0" marL="0" rtl="0" algn="l">
                        <a:spcBef>
                          <a:spcPts val="0"/>
                        </a:spcBef>
                        <a:spcAft>
                          <a:spcPts val="0"/>
                        </a:spcAft>
                        <a:buNone/>
                      </a:pPr>
                      <a:r>
                        <a:rPr lang="en" sz="1200">
                          <a:solidFill>
                            <a:schemeClr val="dk1"/>
                          </a:solidFill>
                        </a:rPr>
                        <a:t>Students: 325</a:t>
                      </a:r>
                      <a:endParaRPr sz="1200">
                        <a:solidFill>
                          <a:schemeClr val="dk1"/>
                        </a:solidFill>
                      </a:endParaRPr>
                    </a:p>
                    <a:p>
                      <a:pPr indent="0" lvl="0" marL="0" rtl="0" algn="l">
                        <a:spcBef>
                          <a:spcPts val="0"/>
                        </a:spcBef>
                        <a:spcAft>
                          <a:spcPts val="0"/>
                        </a:spcAft>
                        <a:buNone/>
                      </a:pPr>
                      <a:r>
                        <a:rPr lang="en" sz="1200">
                          <a:solidFill>
                            <a:schemeClr val="dk1"/>
                          </a:solidFill>
                        </a:rPr>
                        <a:t>Priority for Continuing 8th Graders, Then Manhattan students or residents. </a:t>
                      </a:r>
                      <a:endParaRPr sz="1200">
                        <a:solidFill>
                          <a:schemeClr val="dk1"/>
                        </a:solidFill>
                      </a:endParaRPr>
                    </a:p>
                    <a:p>
                      <a:pPr indent="0" lvl="0" marL="0" rtl="0" algn="l">
                        <a:spcBef>
                          <a:spcPts val="0"/>
                        </a:spcBef>
                        <a:spcAft>
                          <a:spcPts val="0"/>
                        </a:spcAft>
                        <a:buNone/>
                      </a:pPr>
                      <a:r>
                        <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b="1" lang="en" sz="1100">
                          <a:solidFill>
                            <a:schemeClr val="dk1"/>
                          </a:solidFill>
                        </a:rPr>
                        <a:t>Frederick Douglass Academy (6-12)</a:t>
                      </a:r>
                      <a:endParaRPr b="1" sz="1100">
                        <a:solidFill>
                          <a:schemeClr val="dk1"/>
                        </a:solidFill>
                      </a:endParaRPr>
                    </a:p>
                    <a:p>
                      <a:pPr indent="0" lvl="0" marL="0" rtl="0" algn="l">
                        <a:spcBef>
                          <a:spcPts val="0"/>
                        </a:spcBef>
                        <a:spcAft>
                          <a:spcPts val="0"/>
                        </a:spcAft>
                        <a:buNone/>
                      </a:pPr>
                      <a:r>
                        <a:rPr b="1" lang="en" sz="1100">
                          <a:solidFill>
                            <a:schemeClr val="dk1"/>
                          </a:solidFill>
                        </a:rPr>
                        <a:t>World Language </a:t>
                      </a:r>
                      <a:endParaRPr b="1" sz="1100">
                        <a:solidFill>
                          <a:schemeClr val="dk1"/>
                        </a:solidFill>
                      </a:endParaRPr>
                    </a:p>
                    <a:p>
                      <a:pPr indent="0" lvl="0" marL="0" rtl="0" algn="l">
                        <a:spcBef>
                          <a:spcPts val="0"/>
                        </a:spcBef>
                        <a:spcAft>
                          <a:spcPts val="0"/>
                        </a:spcAft>
                        <a:buNone/>
                      </a:pPr>
                      <a:r>
                        <a:rPr b="1" lang="en" sz="1100">
                          <a:solidFill>
                            <a:schemeClr val="dk1"/>
                          </a:solidFill>
                        </a:rPr>
                        <a:t>05M499 </a:t>
                      </a:r>
                      <a:endParaRPr b="1" sz="1100">
                        <a:solidFill>
                          <a:schemeClr val="dk1"/>
                        </a:solidFill>
                      </a:endParaRPr>
                    </a:p>
                    <a:p>
                      <a:pPr indent="0" lvl="0" marL="0" rtl="0" algn="l">
                        <a:spcBef>
                          <a:spcPts val="0"/>
                        </a:spcBef>
                        <a:spcAft>
                          <a:spcPts val="0"/>
                        </a:spcAft>
                        <a:buNone/>
                      </a:pPr>
                      <a:r>
                        <a:rPr lang="en" sz="1100">
                          <a:solidFill>
                            <a:schemeClr val="dk1"/>
                          </a:solidFill>
                        </a:rPr>
                        <a:t>Harlem</a:t>
                      </a:r>
                      <a:endParaRPr sz="1100">
                        <a:solidFill>
                          <a:schemeClr val="dk1"/>
                        </a:solidFill>
                      </a:endParaRPr>
                    </a:p>
                    <a:p>
                      <a:pPr indent="0" lvl="0" marL="0" rtl="0" algn="l">
                        <a:spcBef>
                          <a:spcPts val="0"/>
                        </a:spcBef>
                        <a:spcAft>
                          <a:spcPts val="0"/>
                        </a:spcAft>
                        <a:buNone/>
                      </a:pPr>
                      <a:r>
                        <a:rPr lang="en" sz="1100">
                          <a:solidFill>
                            <a:schemeClr val="dk1"/>
                          </a:solidFill>
                        </a:rPr>
                        <a:t>Students: 994</a:t>
                      </a:r>
                      <a:endParaRPr sz="1200">
                        <a:solidFill>
                          <a:schemeClr val="dk1"/>
                        </a:solidFill>
                      </a:endParaRPr>
                    </a:p>
                    <a:p>
                      <a:pPr indent="0" lvl="0" marL="0" rtl="0" algn="l">
                        <a:spcBef>
                          <a:spcPts val="0"/>
                        </a:spcBef>
                        <a:spcAft>
                          <a:spcPts val="0"/>
                        </a:spcAft>
                        <a:buNone/>
                      </a:pPr>
                      <a:r>
                        <a:t/>
                      </a:r>
                      <a:endParaRPr sz="1200">
                        <a:solidFill>
                          <a:schemeClr val="dk1"/>
                        </a:solidFill>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Screening by Tier  </a:t>
            </a:r>
            <a:endParaRPr/>
          </a:p>
        </p:txBody>
      </p:sp>
      <p:sp>
        <p:nvSpPr>
          <p:cNvPr id="241" name="Google Shape;241;p36"/>
          <p:cNvSpPr txBox="1"/>
          <p:nvPr>
            <p:ph idx="1" type="body"/>
          </p:nvPr>
        </p:nvSpPr>
        <p:spPr>
          <a:xfrm>
            <a:off x="311700" y="1152475"/>
            <a:ext cx="8520600" cy="392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Screened Admissions - Tiers Based on 7th Core Course Grades for 9th Grade Admission, 8th Grade Core Course Grades for 10th Grade Admission.</a:t>
            </a:r>
            <a:endParaRPr/>
          </a:p>
          <a:p>
            <a:pPr indent="-304165" lvl="1" marL="914400" rtl="0" algn="l">
              <a:spcBef>
                <a:spcPts val="1000"/>
              </a:spcBef>
              <a:spcAft>
                <a:spcPts val="0"/>
              </a:spcAft>
              <a:buSzPct val="100000"/>
              <a:buChar char="○"/>
            </a:pPr>
            <a:r>
              <a:rPr lang="en"/>
              <a:t>ELA, Math, Social Studies, &amp; Science</a:t>
            </a:r>
            <a:endParaRPr/>
          </a:p>
          <a:p>
            <a:pPr indent="0" lvl="0" marL="0" rtl="0" algn="l">
              <a:spcBef>
                <a:spcPts val="1000"/>
              </a:spcBef>
              <a:spcAft>
                <a:spcPts val="0"/>
              </a:spcAft>
              <a:buNone/>
            </a:pPr>
            <a:r>
              <a:t/>
            </a:r>
            <a:endParaRPr sz="100"/>
          </a:p>
          <a:p>
            <a:pPr indent="-325755" lvl="0" marL="457200" rtl="0" algn="l">
              <a:spcBef>
                <a:spcPts val="1000"/>
              </a:spcBef>
              <a:spcAft>
                <a:spcPts val="0"/>
              </a:spcAft>
              <a:buSzPct val="100000"/>
              <a:buChar char="●"/>
            </a:pPr>
            <a:r>
              <a:rPr lang="en"/>
              <a:t>Citywide Cutoffs </a:t>
            </a:r>
            <a:endParaRPr/>
          </a:p>
          <a:p>
            <a:pPr indent="-304165" lvl="1" marL="914400" rtl="0" algn="l">
              <a:spcBef>
                <a:spcPts val="1000"/>
              </a:spcBef>
              <a:spcAft>
                <a:spcPts val="0"/>
              </a:spcAft>
              <a:buSzPct val="100000"/>
              <a:buChar char="○"/>
            </a:pPr>
            <a:r>
              <a:rPr lang="en"/>
              <a:t>Tier 1 - Students with GPAs in the top 15% of the city (94.25) or at their school (varies) </a:t>
            </a:r>
            <a:endParaRPr/>
          </a:p>
          <a:p>
            <a:pPr indent="-304165" lvl="1" marL="914400" rtl="0" algn="l">
              <a:spcBef>
                <a:spcPts val="1000"/>
              </a:spcBef>
              <a:spcAft>
                <a:spcPts val="0"/>
              </a:spcAft>
              <a:buSzPct val="100000"/>
              <a:buChar char="○"/>
            </a:pPr>
            <a:r>
              <a:rPr lang="en"/>
              <a:t>Tier 2 - Students with GPAs in the top 30% of the city (89.75) or at their school (varies)</a:t>
            </a:r>
            <a:endParaRPr/>
          </a:p>
          <a:p>
            <a:pPr indent="-304165" lvl="1" marL="914400" rtl="0" algn="l">
              <a:spcBef>
                <a:spcPts val="1000"/>
              </a:spcBef>
              <a:spcAft>
                <a:spcPts val="0"/>
              </a:spcAft>
              <a:buSzPct val="100000"/>
              <a:buChar char="○"/>
            </a:pPr>
            <a:r>
              <a:rPr lang="en"/>
              <a:t>Tier 3 - Students with GPAs in the top 50% of the city (82.75) or at their school (varies)</a:t>
            </a:r>
            <a:endParaRPr b="1"/>
          </a:p>
          <a:p>
            <a:pPr indent="-304165" lvl="1" marL="914400" rtl="0" algn="l">
              <a:spcBef>
                <a:spcPts val="1000"/>
              </a:spcBef>
              <a:spcAft>
                <a:spcPts val="0"/>
              </a:spcAft>
              <a:buSzPct val="100000"/>
              <a:buChar char="○"/>
            </a:pPr>
            <a:r>
              <a:rPr lang="en"/>
              <a:t>Tier 4 - Students with GPAs in the top 70% of the city (76.25) or at their school (varies)</a:t>
            </a:r>
            <a:endParaRPr/>
          </a:p>
          <a:p>
            <a:pPr indent="0" lvl="0" marL="0" rtl="0" algn="l">
              <a:spcBef>
                <a:spcPts val="1000"/>
              </a:spcBef>
              <a:spcAft>
                <a:spcPts val="0"/>
              </a:spcAft>
              <a:buNone/>
            </a:pPr>
            <a:r>
              <a:t/>
            </a:r>
            <a:endParaRPr sz="100"/>
          </a:p>
          <a:p>
            <a:pPr indent="-325755" lvl="0" marL="457200" rtl="0" algn="l">
              <a:spcBef>
                <a:spcPts val="1000"/>
              </a:spcBef>
              <a:spcAft>
                <a:spcPts val="0"/>
              </a:spcAft>
              <a:buSzPct val="100000"/>
              <a:buChar char="●"/>
            </a:pPr>
            <a:r>
              <a:rPr lang="en"/>
              <a:t>Click on Edit Profile in MySchools.nyc to view your students Tier #</a:t>
            </a:r>
            <a:endParaRPr/>
          </a:p>
          <a:p>
            <a:pPr indent="-304165" lvl="1" marL="914400" rtl="0" algn="l">
              <a:spcBef>
                <a:spcPts val="1000"/>
              </a:spcBef>
              <a:spcAft>
                <a:spcPts val="0"/>
              </a:spcAft>
              <a:buSzPct val="100000"/>
              <a:buChar char="○"/>
            </a:pPr>
            <a:r>
              <a:rPr lang="en"/>
              <a:t>Cutoffs at different middle schools vary and may be different than the citywide cutoff </a:t>
            </a:r>
            <a:endParaRPr/>
          </a:p>
          <a:p>
            <a:pPr indent="0" lvl="0" marL="0" rtl="0" algn="l">
              <a:spcBef>
                <a:spcPts val="1200"/>
              </a:spcBef>
              <a:spcAft>
                <a:spcPts val="10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Screened Schools in Manhattan - By GPA</a:t>
            </a:r>
            <a:endParaRPr/>
          </a:p>
        </p:txBody>
      </p:sp>
      <p:graphicFrame>
        <p:nvGraphicFramePr>
          <p:cNvPr id="247" name="Google Shape;247;p37"/>
          <p:cNvGraphicFramePr/>
          <p:nvPr/>
        </p:nvGraphicFramePr>
        <p:xfrm>
          <a:off x="212488" y="1322525"/>
          <a:ext cx="3000000" cy="3000000"/>
        </p:xfrm>
        <a:graphic>
          <a:graphicData uri="http://schemas.openxmlformats.org/drawingml/2006/table">
            <a:tbl>
              <a:tblPr>
                <a:noFill/>
                <a:tableStyleId>{0D803C05-7EDE-4E38-9FA2-95A0A5D32A3C}</a:tableStyleId>
              </a:tblPr>
              <a:tblGrid>
                <a:gridCol w="1715825"/>
                <a:gridCol w="1715825"/>
                <a:gridCol w="1715825"/>
                <a:gridCol w="1715825"/>
                <a:gridCol w="1855725"/>
              </a:tblGrid>
              <a:tr h="731800">
                <a:tc>
                  <a:txBody>
                    <a:bodyPr/>
                    <a:lstStyle/>
                    <a:p>
                      <a:pPr indent="0" lvl="0" marL="0" rtl="0" algn="l">
                        <a:spcBef>
                          <a:spcPts val="0"/>
                        </a:spcBef>
                        <a:spcAft>
                          <a:spcPts val="0"/>
                        </a:spcAft>
                        <a:buNone/>
                      </a:pPr>
                      <a:r>
                        <a:rPr b="1" lang="en" sz="1100">
                          <a:solidFill>
                            <a:schemeClr val="dk1"/>
                          </a:solidFill>
                        </a:rPr>
                        <a:t>Baruch</a:t>
                      </a:r>
                      <a:endParaRPr b="1" sz="1100">
                        <a:solidFill>
                          <a:schemeClr val="dk1"/>
                        </a:solidFill>
                      </a:endParaRPr>
                    </a:p>
                    <a:p>
                      <a:pPr indent="0" lvl="0" marL="0" rtl="0" algn="l">
                        <a:spcBef>
                          <a:spcPts val="0"/>
                        </a:spcBef>
                        <a:spcAft>
                          <a:spcPts val="0"/>
                        </a:spcAft>
                        <a:buNone/>
                      </a:pPr>
                      <a:r>
                        <a:rPr b="1" lang="en" sz="1100">
                          <a:solidFill>
                            <a:schemeClr val="dk1"/>
                          </a:solidFill>
                        </a:rPr>
                        <a:t>02M411</a:t>
                      </a:r>
                      <a:endParaRPr b="1" sz="1100">
                        <a:solidFill>
                          <a:schemeClr val="dk1"/>
                        </a:solidFill>
                      </a:endParaRPr>
                    </a:p>
                    <a:p>
                      <a:pPr indent="0" lvl="0" marL="0" rtl="0" algn="l">
                        <a:spcBef>
                          <a:spcPts val="0"/>
                        </a:spcBef>
                        <a:spcAft>
                          <a:spcPts val="0"/>
                        </a:spcAft>
                        <a:buNone/>
                      </a:pPr>
                      <a:r>
                        <a:rPr lang="en" sz="1100">
                          <a:solidFill>
                            <a:schemeClr val="dk1"/>
                          </a:solidFill>
                        </a:rPr>
                        <a:t>Chelsea/Union Sq.</a:t>
                      </a:r>
                      <a:endParaRPr sz="1100">
                        <a:solidFill>
                          <a:schemeClr val="dk1"/>
                        </a:solidFill>
                      </a:endParaRPr>
                    </a:p>
                    <a:p>
                      <a:pPr indent="0" lvl="0" marL="0" rtl="0" algn="l">
                        <a:spcBef>
                          <a:spcPts val="0"/>
                        </a:spcBef>
                        <a:spcAft>
                          <a:spcPts val="0"/>
                        </a:spcAft>
                        <a:buNone/>
                      </a:pPr>
                      <a:r>
                        <a:rPr lang="en" sz="1100">
                          <a:solidFill>
                            <a:schemeClr val="dk1"/>
                          </a:solidFill>
                        </a:rPr>
                        <a:t>Students: 486</a:t>
                      </a:r>
                      <a:endParaRPr sz="1100">
                        <a:solidFill>
                          <a:schemeClr val="dk1"/>
                        </a:solidFill>
                      </a:endParaRPr>
                    </a:p>
                    <a:p>
                      <a:pPr indent="0" lvl="0" marL="0" rtl="0" algn="l">
                        <a:spcBef>
                          <a:spcPts val="0"/>
                        </a:spcBef>
                        <a:spcAft>
                          <a:spcPts val="0"/>
                        </a:spcAft>
                        <a:buNone/>
                      </a:pPr>
                      <a:r>
                        <a:rPr lang="en" sz="1100">
                          <a:solidFill>
                            <a:schemeClr val="dk1"/>
                          </a:solidFill>
                        </a:rPr>
                        <a:t>75% of seats reserved for Manhattan students.</a:t>
                      </a:r>
                      <a:endParaRPr sz="1100">
                        <a:solidFill>
                          <a:schemeClr val="dk1"/>
                        </a:solidFill>
                      </a:endParaRPr>
                    </a:p>
                    <a:p>
                      <a:pPr indent="0" lvl="0" marL="0" rtl="0" algn="l">
                        <a:spcBef>
                          <a:spcPts val="0"/>
                        </a:spcBef>
                        <a:spcAft>
                          <a:spcPts val="0"/>
                        </a:spcAft>
                        <a:buNone/>
                      </a:pPr>
                      <a:r>
                        <a:rPr lang="en" sz="1100">
                          <a:solidFill>
                            <a:schemeClr val="dk1"/>
                          </a:solidFill>
                        </a:rPr>
                        <a:t>DIA Priority for 66% of seats</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100">
                          <a:solidFill>
                            <a:schemeClr val="dk1"/>
                          </a:solidFill>
                        </a:rPr>
                        <a:t>Eleanor Roosevelt</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02M416</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Lenox Hill/UES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541</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Core Course Grades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75% of Seats Reserved for Manhattan students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DIA Priority for 50% of Seats</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NYC Lab School for Collaborative Studies</a:t>
                      </a:r>
                      <a:endParaRPr b="1" sz="1100">
                        <a:solidFill>
                          <a:schemeClr val="dk1"/>
                        </a:solidFill>
                      </a:endParaRPr>
                    </a:p>
                    <a:p>
                      <a:pPr indent="0" lvl="0" marL="0" rtl="0" algn="l">
                        <a:spcBef>
                          <a:spcPts val="0"/>
                        </a:spcBef>
                        <a:spcAft>
                          <a:spcPts val="0"/>
                        </a:spcAft>
                        <a:buNone/>
                      </a:pPr>
                      <a:r>
                        <a:rPr b="1" lang="en" sz="1100">
                          <a:solidFill>
                            <a:schemeClr val="dk1"/>
                          </a:solidFill>
                        </a:rPr>
                        <a:t>02M412</a:t>
                      </a:r>
                      <a:endParaRPr b="1" sz="1100">
                        <a:solidFill>
                          <a:schemeClr val="dk1"/>
                        </a:solidFill>
                      </a:endParaRPr>
                    </a:p>
                    <a:p>
                      <a:pPr indent="0" lvl="0" marL="0" rtl="0" algn="l">
                        <a:spcBef>
                          <a:spcPts val="0"/>
                        </a:spcBef>
                        <a:spcAft>
                          <a:spcPts val="0"/>
                        </a:spcAft>
                        <a:buNone/>
                      </a:pPr>
                      <a:r>
                        <a:rPr lang="en" sz="1100">
                          <a:solidFill>
                            <a:schemeClr val="dk1"/>
                          </a:solidFill>
                        </a:rPr>
                        <a:t>Chelsea/Union Sq. </a:t>
                      </a:r>
                      <a:endParaRPr sz="1100">
                        <a:solidFill>
                          <a:schemeClr val="dk1"/>
                        </a:solidFill>
                      </a:endParaRPr>
                    </a:p>
                    <a:p>
                      <a:pPr indent="0" lvl="0" marL="0" rtl="0" algn="l">
                        <a:spcBef>
                          <a:spcPts val="0"/>
                        </a:spcBef>
                        <a:spcAft>
                          <a:spcPts val="0"/>
                        </a:spcAft>
                        <a:buNone/>
                      </a:pPr>
                      <a:r>
                        <a:rPr lang="en" sz="1100">
                          <a:solidFill>
                            <a:schemeClr val="dk1"/>
                          </a:solidFill>
                        </a:rPr>
                        <a:t>Students: 462</a:t>
                      </a:r>
                      <a:endParaRPr sz="1100">
                        <a:solidFill>
                          <a:schemeClr val="dk1"/>
                        </a:solidFill>
                      </a:endParaRPr>
                    </a:p>
                    <a:p>
                      <a:pPr indent="0" lvl="0" marL="0" rtl="0" algn="l">
                        <a:spcBef>
                          <a:spcPts val="0"/>
                        </a:spcBef>
                        <a:spcAft>
                          <a:spcPts val="0"/>
                        </a:spcAft>
                        <a:buNone/>
                      </a:pPr>
                      <a:r>
                        <a:rPr lang="en" sz="1100">
                          <a:solidFill>
                            <a:schemeClr val="dk1"/>
                          </a:solidFill>
                        </a:rPr>
                        <a:t>75% of seats reserved for Manhattan students</a:t>
                      </a:r>
                      <a:endParaRPr sz="11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Millennium HS</a:t>
                      </a:r>
                      <a:endParaRPr b="1" sz="1100">
                        <a:solidFill>
                          <a:schemeClr val="dk1"/>
                        </a:solidFill>
                      </a:endParaRPr>
                    </a:p>
                    <a:p>
                      <a:pPr indent="0" lvl="0" marL="0" rtl="0" algn="l">
                        <a:spcBef>
                          <a:spcPts val="0"/>
                        </a:spcBef>
                        <a:spcAft>
                          <a:spcPts val="0"/>
                        </a:spcAft>
                        <a:buNone/>
                      </a:pPr>
                      <a:r>
                        <a:rPr b="1" lang="en" sz="1100">
                          <a:solidFill>
                            <a:schemeClr val="dk1"/>
                          </a:solidFill>
                        </a:rPr>
                        <a:t>02M418</a:t>
                      </a:r>
                      <a:endParaRPr b="1" sz="1100">
                        <a:solidFill>
                          <a:schemeClr val="dk1"/>
                        </a:solidFill>
                      </a:endParaRPr>
                    </a:p>
                    <a:p>
                      <a:pPr indent="0" lvl="0" marL="0" rtl="0" algn="l">
                        <a:spcBef>
                          <a:spcPts val="0"/>
                        </a:spcBef>
                        <a:spcAft>
                          <a:spcPts val="0"/>
                        </a:spcAft>
                        <a:buNone/>
                      </a:pPr>
                      <a:r>
                        <a:rPr lang="en" sz="1100">
                          <a:solidFill>
                            <a:schemeClr val="dk1"/>
                          </a:solidFill>
                        </a:rPr>
                        <a:t>Lower Manhattan</a:t>
                      </a:r>
                      <a:endParaRPr sz="1100">
                        <a:solidFill>
                          <a:schemeClr val="dk1"/>
                        </a:solidFill>
                      </a:endParaRPr>
                    </a:p>
                    <a:p>
                      <a:pPr indent="0" lvl="0" marL="0" rtl="0" algn="l">
                        <a:spcBef>
                          <a:spcPts val="0"/>
                        </a:spcBef>
                        <a:spcAft>
                          <a:spcPts val="0"/>
                        </a:spcAft>
                        <a:buNone/>
                      </a:pPr>
                      <a:r>
                        <a:rPr lang="en" sz="1100">
                          <a:solidFill>
                            <a:schemeClr val="dk1"/>
                          </a:solidFill>
                        </a:rPr>
                        <a:t>Students: 665</a:t>
                      </a:r>
                      <a:endParaRPr sz="1100">
                        <a:solidFill>
                          <a:schemeClr val="dk1"/>
                        </a:solidFill>
                      </a:endParaRPr>
                    </a:p>
                    <a:p>
                      <a:pPr indent="0" lvl="0" marL="0" rtl="0" algn="l">
                        <a:spcBef>
                          <a:spcPts val="0"/>
                        </a:spcBef>
                        <a:spcAft>
                          <a:spcPts val="0"/>
                        </a:spcAft>
                        <a:buNone/>
                      </a:pPr>
                      <a:r>
                        <a:rPr lang="en" sz="1100">
                          <a:solidFill>
                            <a:schemeClr val="dk1"/>
                          </a:solidFill>
                        </a:rPr>
                        <a:t>75% of seats reserved for Manhattan students.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Museum School</a:t>
                      </a:r>
                      <a:endParaRPr b="1" sz="1100">
                        <a:solidFill>
                          <a:schemeClr val="dk1"/>
                        </a:solidFill>
                      </a:endParaRPr>
                    </a:p>
                    <a:p>
                      <a:pPr indent="0" lvl="0" marL="0" rtl="0" algn="l">
                        <a:spcBef>
                          <a:spcPts val="0"/>
                        </a:spcBef>
                        <a:spcAft>
                          <a:spcPts val="0"/>
                        </a:spcAft>
                        <a:buNone/>
                      </a:pPr>
                      <a:r>
                        <a:rPr b="1" lang="en" sz="1100">
                          <a:solidFill>
                            <a:schemeClr val="dk1"/>
                          </a:solidFill>
                        </a:rPr>
                        <a:t>02M414</a:t>
                      </a:r>
                      <a:endParaRPr b="1" sz="1100">
                        <a:solidFill>
                          <a:schemeClr val="dk1"/>
                        </a:solidFill>
                      </a:endParaRPr>
                    </a:p>
                    <a:p>
                      <a:pPr indent="0" lvl="0" marL="0" rtl="0" algn="l">
                        <a:spcBef>
                          <a:spcPts val="0"/>
                        </a:spcBef>
                        <a:spcAft>
                          <a:spcPts val="0"/>
                        </a:spcAft>
                        <a:buNone/>
                      </a:pPr>
                      <a:r>
                        <a:rPr lang="en" sz="1100">
                          <a:solidFill>
                            <a:schemeClr val="dk1"/>
                          </a:solidFill>
                        </a:rPr>
                        <a:t>Chelsea/Union Sq.</a:t>
                      </a:r>
                      <a:endParaRPr sz="1100">
                        <a:solidFill>
                          <a:schemeClr val="dk1"/>
                        </a:solidFill>
                      </a:endParaRPr>
                    </a:p>
                    <a:p>
                      <a:pPr indent="0" lvl="0" marL="0" rtl="0" algn="l">
                        <a:spcBef>
                          <a:spcPts val="0"/>
                        </a:spcBef>
                        <a:spcAft>
                          <a:spcPts val="0"/>
                        </a:spcAft>
                        <a:buNone/>
                      </a:pPr>
                      <a:r>
                        <a:rPr lang="en" sz="1100">
                          <a:solidFill>
                            <a:schemeClr val="dk1"/>
                          </a:solidFill>
                        </a:rPr>
                        <a:t>Students: 483</a:t>
                      </a:r>
                      <a:endParaRPr sz="1100">
                        <a:solidFill>
                          <a:schemeClr val="dk1"/>
                        </a:solidFill>
                      </a:endParaRPr>
                    </a:p>
                    <a:p>
                      <a:pPr indent="0" lvl="0" marL="0" rtl="0" algn="l">
                        <a:spcBef>
                          <a:spcPts val="0"/>
                        </a:spcBef>
                        <a:spcAft>
                          <a:spcPts val="0"/>
                        </a:spcAft>
                        <a:buNone/>
                      </a:pPr>
                      <a:r>
                        <a:rPr lang="en" sz="1100">
                          <a:solidFill>
                            <a:schemeClr val="dk1"/>
                          </a:solidFill>
                        </a:rPr>
                        <a:t>75% of Seats Reserved for Manhattan Students.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DIA Priority for 50% of seats. </a:t>
                      </a:r>
                      <a:endParaRPr sz="11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534725">
                <a:tc>
                  <a:txBody>
                    <a:bodyPr/>
                    <a:lstStyle/>
                    <a:p>
                      <a:pPr indent="0" lvl="0" marL="0" rtl="0" algn="l">
                        <a:spcBef>
                          <a:spcPts val="0"/>
                        </a:spcBef>
                        <a:spcAft>
                          <a:spcPts val="0"/>
                        </a:spcAft>
                        <a:buNone/>
                      </a:pPr>
                      <a:r>
                        <a:rPr b="1" lang="en" sz="1100">
                          <a:solidFill>
                            <a:schemeClr val="dk1"/>
                          </a:solidFill>
                        </a:rPr>
                        <a:t>The </a:t>
                      </a:r>
                      <a:r>
                        <a:rPr b="1" lang="en" sz="1100">
                          <a:solidFill>
                            <a:schemeClr val="dk1"/>
                          </a:solidFill>
                        </a:rPr>
                        <a:t>Clinton HS (6-12)</a:t>
                      </a:r>
                      <a:endParaRPr b="1" sz="1100">
                        <a:solidFill>
                          <a:schemeClr val="dk1"/>
                        </a:solidFill>
                      </a:endParaRPr>
                    </a:p>
                    <a:p>
                      <a:pPr indent="0" lvl="0" marL="0" rtl="0" algn="l">
                        <a:spcBef>
                          <a:spcPts val="0"/>
                        </a:spcBef>
                        <a:spcAft>
                          <a:spcPts val="0"/>
                        </a:spcAft>
                        <a:buNone/>
                      </a:pPr>
                      <a:r>
                        <a:rPr b="1" lang="en" sz="1100">
                          <a:solidFill>
                            <a:schemeClr val="dk1"/>
                          </a:solidFill>
                        </a:rPr>
                        <a:t>02M260</a:t>
                      </a:r>
                      <a:endParaRPr b="1" sz="1100">
                        <a:solidFill>
                          <a:schemeClr val="dk1"/>
                        </a:solidFill>
                      </a:endParaRPr>
                    </a:p>
                    <a:p>
                      <a:pPr indent="0" lvl="0" marL="0" rtl="0" algn="l">
                        <a:spcBef>
                          <a:spcPts val="0"/>
                        </a:spcBef>
                        <a:spcAft>
                          <a:spcPts val="0"/>
                        </a:spcAft>
                        <a:buNone/>
                      </a:pPr>
                      <a:r>
                        <a:rPr lang="en" sz="1100">
                          <a:solidFill>
                            <a:schemeClr val="dk1"/>
                          </a:solidFill>
                        </a:rPr>
                        <a:t>Chelsea/Union Sq. </a:t>
                      </a:r>
                      <a:endParaRPr sz="1100">
                        <a:solidFill>
                          <a:schemeClr val="dk1"/>
                        </a:solidFill>
                      </a:endParaRPr>
                    </a:p>
                    <a:p>
                      <a:pPr indent="0" lvl="0" marL="0" rtl="0" algn="l">
                        <a:spcBef>
                          <a:spcPts val="0"/>
                        </a:spcBef>
                        <a:spcAft>
                          <a:spcPts val="0"/>
                        </a:spcAft>
                        <a:buNone/>
                      </a:pPr>
                      <a:r>
                        <a:rPr lang="en" sz="1100">
                          <a:solidFill>
                            <a:schemeClr val="dk1"/>
                          </a:solidFill>
                        </a:rPr>
                        <a:t>Students: 504 (HS)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75% of seats reserved for Manhattan students. </a:t>
                      </a:r>
                      <a:endParaRPr sz="1100">
                        <a:solidFill>
                          <a:schemeClr val="dk1"/>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Thurgood Marshall Academy for Learning &amp; Social Change (6-12) 05M670</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Priority to continuing 8th graders, then D5 residents, then Manhattan students</a:t>
                      </a:r>
                      <a:endParaRPr sz="11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Columbia Secondary School (6-12) 05M362</a:t>
                      </a:r>
                      <a:endParaRPr b="1" sz="1100">
                        <a:solidFill>
                          <a:schemeClr val="dk1"/>
                        </a:solidFill>
                      </a:endParaRPr>
                    </a:p>
                    <a:p>
                      <a:pPr indent="0" lvl="0" marL="0" rtl="0" algn="l">
                        <a:spcBef>
                          <a:spcPts val="0"/>
                        </a:spcBef>
                        <a:spcAft>
                          <a:spcPts val="0"/>
                        </a:spcAft>
                        <a:buNone/>
                      </a:pPr>
                      <a:r>
                        <a:rPr lang="en" sz="1100">
                          <a:solidFill>
                            <a:schemeClr val="dk1"/>
                          </a:solidFill>
                        </a:rPr>
                        <a:t>Morningside Heights</a:t>
                      </a:r>
                      <a:endParaRPr sz="1100">
                        <a:solidFill>
                          <a:schemeClr val="dk1"/>
                        </a:solidFill>
                      </a:endParaRPr>
                    </a:p>
                    <a:p>
                      <a:pPr indent="0" lvl="0" marL="0" rtl="0" algn="l">
                        <a:spcBef>
                          <a:spcPts val="0"/>
                        </a:spcBef>
                        <a:spcAft>
                          <a:spcPts val="0"/>
                        </a:spcAft>
                        <a:buNone/>
                      </a:pPr>
                      <a:r>
                        <a:rPr lang="en" sz="1100">
                          <a:solidFill>
                            <a:schemeClr val="dk1"/>
                          </a:solidFill>
                        </a:rPr>
                        <a:t>Students: 401 (HS)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Priority to continuing 8th graders, D3 Residents above 96th street, D4, D5, D6 Residents</a:t>
                      </a:r>
                      <a:endParaRPr sz="11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West End Secondary School (6-12) 03M291</a:t>
                      </a:r>
                      <a:endParaRPr b="1" sz="1100">
                        <a:solidFill>
                          <a:schemeClr val="dk1"/>
                        </a:solidFill>
                      </a:endParaRPr>
                    </a:p>
                    <a:p>
                      <a:pPr indent="0" lvl="0" marL="0" rtl="0" algn="l">
                        <a:spcBef>
                          <a:spcPts val="0"/>
                        </a:spcBef>
                        <a:spcAft>
                          <a:spcPts val="0"/>
                        </a:spcAft>
                        <a:buNone/>
                      </a:pPr>
                      <a:r>
                        <a:rPr lang="en" sz="1100">
                          <a:solidFill>
                            <a:schemeClr val="dk1"/>
                          </a:solidFill>
                        </a:rPr>
                        <a:t>Lincoln Sq, UWS</a:t>
                      </a:r>
                      <a:endParaRPr sz="1100">
                        <a:solidFill>
                          <a:schemeClr val="dk1"/>
                        </a:solidFill>
                      </a:endParaRPr>
                    </a:p>
                    <a:p>
                      <a:pPr indent="0" lvl="0" marL="0" rtl="0" algn="l">
                        <a:spcBef>
                          <a:spcPts val="0"/>
                        </a:spcBef>
                        <a:spcAft>
                          <a:spcPts val="0"/>
                        </a:spcAft>
                        <a:buNone/>
                      </a:pPr>
                      <a:r>
                        <a:rPr lang="en" sz="1100">
                          <a:solidFill>
                            <a:schemeClr val="dk1"/>
                          </a:solidFill>
                        </a:rPr>
                        <a:t>Students: 603</a:t>
                      </a:r>
                      <a:endParaRPr sz="1100">
                        <a:solidFill>
                          <a:schemeClr val="dk1"/>
                        </a:solidFill>
                      </a:endParaRPr>
                    </a:p>
                    <a:p>
                      <a:pPr indent="0" lvl="0" marL="0" rtl="0" algn="l">
                        <a:spcBef>
                          <a:spcPts val="0"/>
                        </a:spcBef>
                        <a:spcAft>
                          <a:spcPts val="0"/>
                        </a:spcAft>
                        <a:buNone/>
                      </a:pPr>
                      <a:r>
                        <a:rPr lang="en" sz="1100">
                          <a:solidFill>
                            <a:schemeClr val="dk1"/>
                          </a:solidFill>
                        </a:rPr>
                        <a:t>Priority for continuing 8th graders</a:t>
                      </a:r>
                      <a:endParaRPr sz="1100">
                        <a:solidFill>
                          <a:schemeClr val="dk1"/>
                        </a:solidFill>
                      </a:endParaRPr>
                    </a:p>
                    <a:p>
                      <a:pPr indent="0" lvl="0" marL="0" rtl="0" algn="l">
                        <a:spcBef>
                          <a:spcPts val="0"/>
                        </a:spcBef>
                        <a:spcAft>
                          <a:spcPts val="0"/>
                        </a:spcAft>
                        <a:buNone/>
                      </a:pPr>
                      <a:r>
                        <a:rPr lang="en" sz="1100">
                          <a:solidFill>
                            <a:schemeClr val="dk1"/>
                          </a:solidFill>
                        </a:rPr>
                        <a:t>DIA Priority for HS 60%</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MS Open Admissions</a:t>
                      </a:r>
                      <a:endParaRPr sz="1100">
                        <a:solidFill>
                          <a:schemeClr val="dk1"/>
                        </a:solidFil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Mott Hall II (6-12) </a:t>
                      </a:r>
                      <a:endParaRPr b="1" sz="1100">
                        <a:solidFill>
                          <a:schemeClr val="dk1"/>
                        </a:solidFill>
                      </a:endParaRPr>
                    </a:p>
                    <a:p>
                      <a:pPr indent="0" lvl="0" marL="0" rtl="0" algn="l">
                        <a:spcBef>
                          <a:spcPts val="0"/>
                        </a:spcBef>
                        <a:spcAft>
                          <a:spcPts val="0"/>
                        </a:spcAft>
                        <a:buNone/>
                      </a:pPr>
                      <a:r>
                        <a:rPr b="1" lang="en" sz="1100">
                          <a:solidFill>
                            <a:schemeClr val="dk1"/>
                          </a:solidFill>
                        </a:rPr>
                        <a:t>03M862</a:t>
                      </a:r>
                      <a:endParaRPr b="1" sz="1100">
                        <a:solidFill>
                          <a:schemeClr val="dk1"/>
                        </a:solidFill>
                      </a:endParaRPr>
                    </a:p>
                    <a:p>
                      <a:pPr indent="0" lvl="0" marL="0" rtl="0" algn="l">
                        <a:spcBef>
                          <a:spcPts val="0"/>
                        </a:spcBef>
                        <a:spcAft>
                          <a:spcPts val="0"/>
                        </a:spcAft>
                        <a:buNone/>
                      </a:pPr>
                      <a:r>
                        <a:rPr lang="en" sz="1100">
                          <a:solidFill>
                            <a:schemeClr val="dk1"/>
                          </a:solidFill>
                        </a:rPr>
                        <a:t>Harlem</a:t>
                      </a:r>
                      <a:endParaRPr sz="1100">
                        <a:solidFill>
                          <a:schemeClr val="dk1"/>
                        </a:solidFill>
                      </a:endParaRPr>
                    </a:p>
                    <a:p>
                      <a:pPr indent="0" lvl="0" marL="0" rtl="0" algn="l">
                        <a:spcBef>
                          <a:spcPts val="0"/>
                        </a:spcBef>
                        <a:spcAft>
                          <a:spcPts val="0"/>
                        </a:spcAft>
                        <a:buNone/>
                      </a:pPr>
                      <a:r>
                        <a:rPr lang="en" sz="1100">
                          <a:solidFill>
                            <a:schemeClr val="dk1"/>
                          </a:solidFill>
                        </a:rPr>
                        <a:t>Students: 360 (MS)</a:t>
                      </a:r>
                      <a:endParaRPr sz="1100">
                        <a:solidFill>
                          <a:schemeClr val="dk1"/>
                        </a:solidFill>
                      </a:endParaRPr>
                    </a:p>
                    <a:p>
                      <a:pPr indent="0" lvl="0" marL="0" rtl="0" algn="l">
                        <a:spcBef>
                          <a:spcPts val="0"/>
                        </a:spcBef>
                        <a:spcAft>
                          <a:spcPts val="0"/>
                        </a:spcAft>
                        <a:buNone/>
                      </a:pPr>
                      <a:r>
                        <a:rPr lang="en" sz="1100">
                          <a:solidFill>
                            <a:schemeClr val="dk1"/>
                          </a:solidFill>
                        </a:rPr>
                        <a:t>Expanding from 6-8 to 6-12, pending PEP vote. Priority to continuing 8th graders.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MS Open Admissions</a:t>
                      </a:r>
                      <a:endParaRPr sz="1100">
                        <a:solidFill>
                          <a:schemeClr val="dk1"/>
                        </a:solidFil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Screened Schools in Manhattan - By GPA </a:t>
            </a:r>
            <a:endParaRPr/>
          </a:p>
        </p:txBody>
      </p:sp>
      <p:sp>
        <p:nvSpPr>
          <p:cNvPr id="253" name="Google Shape;253;p38"/>
          <p:cNvSpPr txBox="1"/>
          <p:nvPr/>
        </p:nvSpPr>
        <p:spPr>
          <a:xfrm>
            <a:off x="764000" y="10177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4" name="Google Shape;254;p38"/>
          <p:cNvSpPr txBox="1"/>
          <p:nvPr/>
        </p:nvSpPr>
        <p:spPr>
          <a:xfrm>
            <a:off x="903875" y="20229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255" name="Google Shape;255;p38"/>
          <p:cNvGraphicFramePr/>
          <p:nvPr/>
        </p:nvGraphicFramePr>
        <p:xfrm>
          <a:off x="311700" y="1040825"/>
          <a:ext cx="3000000" cy="3000000"/>
        </p:xfrm>
        <a:graphic>
          <a:graphicData uri="http://schemas.openxmlformats.org/drawingml/2006/table">
            <a:tbl>
              <a:tblPr>
                <a:noFill/>
                <a:tableStyleId>{0D803C05-7EDE-4E38-9FA2-95A0A5D32A3C}</a:tableStyleId>
              </a:tblPr>
              <a:tblGrid>
                <a:gridCol w="1704125"/>
                <a:gridCol w="1704125"/>
                <a:gridCol w="1704125"/>
                <a:gridCol w="1704125"/>
                <a:gridCol w="1704125"/>
              </a:tblGrid>
              <a:tr h="1331225">
                <a:tc>
                  <a:txBody>
                    <a:bodyPr/>
                    <a:lstStyle/>
                    <a:p>
                      <a:pPr indent="0" lvl="0" marL="0" rtl="0" algn="l">
                        <a:spcBef>
                          <a:spcPts val="0"/>
                        </a:spcBef>
                        <a:spcAft>
                          <a:spcPts val="0"/>
                        </a:spcAft>
                        <a:buNone/>
                      </a:pPr>
                      <a:r>
                        <a:rPr b="1" lang="en" sz="1100">
                          <a:solidFill>
                            <a:schemeClr val="dk1"/>
                          </a:solidFill>
                        </a:rPr>
                        <a:t>Young Women’s Leadership School</a:t>
                      </a:r>
                      <a:endParaRPr b="1" sz="1100">
                        <a:solidFill>
                          <a:schemeClr val="dk1"/>
                        </a:solidFill>
                      </a:endParaRPr>
                    </a:p>
                    <a:p>
                      <a:pPr indent="0" lvl="0" marL="0" rtl="0" algn="l">
                        <a:spcBef>
                          <a:spcPts val="0"/>
                        </a:spcBef>
                        <a:spcAft>
                          <a:spcPts val="0"/>
                        </a:spcAft>
                        <a:buNone/>
                      </a:pPr>
                      <a:r>
                        <a:rPr b="1" lang="en" sz="1100">
                          <a:solidFill>
                            <a:schemeClr val="dk1"/>
                          </a:solidFill>
                        </a:rPr>
                        <a:t>(6-12) 03M610</a:t>
                      </a:r>
                      <a:r>
                        <a:rPr lang="en" sz="1100">
                          <a:solidFill>
                            <a:schemeClr val="dk1"/>
                          </a:solidFill>
                        </a:rPr>
                        <a:t> </a:t>
                      </a:r>
                      <a:endParaRPr b="1" sz="1100">
                        <a:solidFill>
                          <a:schemeClr val="dk1"/>
                        </a:solidFill>
                      </a:endParaRPr>
                    </a:p>
                    <a:p>
                      <a:pPr indent="0" lvl="0" marL="0" rtl="0" algn="l">
                        <a:spcBef>
                          <a:spcPts val="0"/>
                        </a:spcBef>
                        <a:spcAft>
                          <a:spcPts val="0"/>
                        </a:spcAft>
                        <a:buNone/>
                      </a:pPr>
                      <a:r>
                        <a:rPr lang="en" sz="1100">
                          <a:solidFill>
                            <a:schemeClr val="dk1"/>
                          </a:solidFill>
                        </a:rPr>
                        <a:t>Manhattan Valley</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136</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HS for Environmental Studies </a:t>
                      </a:r>
                      <a:endParaRPr b="1" sz="1100">
                        <a:solidFill>
                          <a:schemeClr val="dk1"/>
                        </a:solidFill>
                      </a:endParaRPr>
                    </a:p>
                    <a:p>
                      <a:pPr indent="0" lvl="0" marL="0" rtl="0" algn="l">
                        <a:spcBef>
                          <a:spcPts val="0"/>
                        </a:spcBef>
                        <a:spcAft>
                          <a:spcPts val="0"/>
                        </a:spcAft>
                        <a:buNone/>
                      </a:pPr>
                      <a:r>
                        <a:rPr b="1" lang="en" sz="1100">
                          <a:solidFill>
                            <a:schemeClr val="dk1"/>
                          </a:solidFill>
                        </a:rPr>
                        <a:t>Honors Program</a:t>
                      </a:r>
                      <a:endParaRPr b="1" sz="1100">
                        <a:solidFill>
                          <a:schemeClr val="dk1"/>
                        </a:solidFill>
                      </a:endParaRPr>
                    </a:p>
                    <a:p>
                      <a:pPr indent="0" lvl="0" marL="0" rtl="0" algn="l">
                        <a:spcBef>
                          <a:spcPts val="0"/>
                        </a:spcBef>
                        <a:spcAft>
                          <a:spcPts val="0"/>
                        </a:spcAft>
                        <a:buNone/>
                      </a:pPr>
                      <a:r>
                        <a:rPr b="1" lang="en" sz="1100">
                          <a:solidFill>
                            <a:schemeClr val="dk1"/>
                          </a:solidFill>
                        </a:rPr>
                        <a:t>02M400</a:t>
                      </a:r>
                      <a:endParaRPr b="1" sz="1100">
                        <a:solidFill>
                          <a:schemeClr val="dk1"/>
                        </a:solidFill>
                      </a:endParaRPr>
                    </a:p>
                    <a:p>
                      <a:pPr indent="0" lvl="0" marL="0" rtl="0" algn="l">
                        <a:spcBef>
                          <a:spcPts val="0"/>
                        </a:spcBef>
                        <a:spcAft>
                          <a:spcPts val="0"/>
                        </a:spcAft>
                        <a:buNone/>
                      </a:pPr>
                      <a:r>
                        <a:rPr lang="en" sz="1100">
                          <a:solidFill>
                            <a:schemeClr val="dk1"/>
                          </a:solidFill>
                        </a:rPr>
                        <a:t>W. 56th St.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1075</a:t>
                      </a:r>
                      <a:endParaRPr sz="1100"/>
                    </a:p>
                  </a:txBody>
                  <a:tcPr marT="91425" marB="91425" marR="91425" marL="91425"/>
                </a:tc>
                <a:tc>
                  <a:txBody>
                    <a:bodyPr/>
                    <a:lstStyle/>
                    <a:p>
                      <a:pPr indent="0" lvl="0" marL="0" rtl="0" algn="l">
                        <a:spcBef>
                          <a:spcPts val="0"/>
                        </a:spcBef>
                        <a:spcAft>
                          <a:spcPts val="0"/>
                        </a:spcAft>
                        <a:buNone/>
                      </a:pPr>
                      <a:r>
                        <a:rPr b="1" lang="en" sz="1100">
                          <a:solidFill>
                            <a:schemeClr val="dk1"/>
                          </a:solidFill>
                        </a:rPr>
                        <a:t>Frederick Douglass Academy (6-12) </a:t>
                      </a:r>
                      <a:endParaRPr b="1" sz="1100">
                        <a:solidFill>
                          <a:schemeClr val="dk1"/>
                        </a:solidFill>
                      </a:endParaRPr>
                    </a:p>
                    <a:p>
                      <a:pPr indent="0" lvl="0" marL="0" rtl="0" algn="l">
                        <a:spcBef>
                          <a:spcPts val="0"/>
                        </a:spcBef>
                        <a:spcAft>
                          <a:spcPts val="0"/>
                        </a:spcAft>
                        <a:buNone/>
                      </a:pPr>
                      <a:r>
                        <a:rPr b="1" lang="en" sz="1100">
                          <a:solidFill>
                            <a:schemeClr val="dk1"/>
                          </a:solidFill>
                        </a:rPr>
                        <a:t>Dual Enrollment/AP</a:t>
                      </a:r>
                      <a:endParaRPr b="1" sz="1100">
                        <a:solidFill>
                          <a:schemeClr val="dk1"/>
                        </a:solidFill>
                      </a:endParaRPr>
                    </a:p>
                    <a:p>
                      <a:pPr indent="0" lvl="0" marL="0" rtl="0" algn="l">
                        <a:spcBef>
                          <a:spcPts val="0"/>
                        </a:spcBef>
                        <a:spcAft>
                          <a:spcPts val="0"/>
                        </a:spcAft>
                        <a:buNone/>
                      </a:pPr>
                      <a:r>
                        <a:rPr b="1" lang="en" sz="1100">
                          <a:solidFill>
                            <a:schemeClr val="dk1"/>
                          </a:solidFill>
                        </a:rPr>
                        <a:t>STEM</a:t>
                      </a:r>
                      <a:endParaRPr b="1" sz="1100">
                        <a:solidFill>
                          <a:schemeClr val="dk1"/>
                        </a:solidFill>
                      </a:endParaRPr>
                    </a:p>
                    <a:p>
                      <a:pPr indent="0" lvl="0" marL="0" rtl="0" algn="l">
                        <a:spcBef>
                          <a:spcPts val="0"/>
                        </a:spcBef>
                        <a:spcAft>
                          <a:spcPts val="0"/>
                        </a:spcAft>
                        <a:buNone/>
                      </a:pPr>
                      <a:r>
                        <a:rPr b="1" lang="en" sz="1100">
                          <a:solidFill>
                            <a:schemeClr val="dk1"/>
                          </a:solidFill>
                        </a:rPr>
                        <a:t>05M499</a:t>
                      </a:r>
                      <a:endParaRPr b="1" sz="1100">
                        <a:solidFill>
                          <a:schemeClr val="dk1"/>
                        </a:solidFill>
                      </a:endParaRPr>
                    </a:p>
                    <a:p>
                      <a:pPr indent="0" lvl="0" marL="0" rtl="0" algn="l">
                        <a:spcBef>
                          <a:spcPts val="0"/>
                        </a:spcBef>
                        <a:spcAft>
                          <a:spcPts val="0"/>
                        </a:spcAft>
                        <a:buNone/>
                      </a:pPr>
                      <a:r>
                        <a:rPr lang="en" sz="1100">
                          <a:solidFill>
                            <a:schemeClr val="dk1"/>
                          </a:solidFill>
                        </a:rPr>
                        <a:t>Harlem</a:t>
                      </a:r>
                      <a:endParaRPr sz="1100">
                        <a:solidFill>
                          <a:schemeClr val="dk1"/>
                        </a:solidFill>
                      </a:endParaRPr>
                    </a:p>
                    <a:p>
                      <a:pPr indent="0" lvl="0" marL="0" rtl="0" algn="l">
                        <a:spcBef>
                          <a:spcPts val="0"/>
                        </a:spcBef>
                        <a:spcAft>
                          <a:spcPts val="0"/>
                        </a:spcAft>
                        <a:buNone/>
                      </a:pPr>
                      <a:r>
                        <a:rPr lang="en" sz="1100">
                          <a:solidFill>
                            <a:schemeClr val="dk1"/>
                          </a:solidFill>
                        </a:rPr>
                        <a:t>Students: 994</a:t>
                      </a:r>
                      <a:endParaRPr sz="1100"/>
                    </a:p>
                  </a:txBody>
                  <a:tcPr marT="91425" marB="91425" marR="91425" marL="91425"/>
                </a:tc>
                <a:tc>
                  <a:txBody>
                    <a:bodyPr/>
                    <a:lstStyle/>
                    <a:p>
                      <a:pPr indent="0" lvl="0" marL="0" rtl="0" algn="l">
                        <a:spcBef>
                          <a:spcPts val="0"/>
                        </a:spcBef>
                        <a:spcAft>
                          <a:spcPts val="0"/>
                        </a:spcAft>
                        <a:buNone/>
                      </a:pPr>
                      <a:r>
                        <a:rPr b="1" lang="en" sz="1100">
                          <a:solidFill>
                            <a:schemeClr val="dk1"/>
                          </a:solidFill>
                        </a:rPr>
                        <a:t>City College Academy of the Arts (6-12)</a:t>
                      </a:r>
                      <a:endParaRPr b="1" sz="1100">
                        <a:solidFill>
                          <a:schemeClr val="dk1"/>
                        </a:solidFill>
                      </a:endParaRPr>
                    </a:p>
                    <a:p>
                      <a:pPr indent="0" lvl="0" marL="0" rtl="0" algn="l">
                        <a:spcBef>
                          <a:spcPts val="0"/>
                        </a:spcBef>
                        <a:spcAft>
                          <a:spcPts val="0"/>
                        </a:spcAft>
                        <a:buNone/>
                      </a:pPr>
                      <a:r>
                        <a:rPr b="1" lang="en" sz="1100">
                          <a:solidFill>
                            <a:schemeClr val="dk1"/>
                          </a:solidFill>
                        </a:rPr>
                        <a:t>06M293</a:t>
                      </a:r>
                      <a:endParaRPr b="1" sz="1100">
                        <a:solidFill>
                          <a:schemeClr val="dk1"/>
                        </a:solidFill>
                      </a:endParaRPr>
                    </a:p>
                    <a:p>
                      <a:pPr indent="0" lvl="0" marL="0" rtl="0" algn="l">
                        <a:spcBef>
                          <a:spcPts val="0"/>
                        </a:spcBef>
                        <a:spcAft>
                          <a:spcPts val="0"/>
                        </a:spcAft>
                        <a:buNone/>
                      </a:pPr>
                      <a:r>
                        <a:rPr lang="en" sz="1100">
                          <a:solidFill>
                            <a:schemeClr val="dk1"/>
                          </a:solidFill>
                        </a:rPr>
                        <a:t>Inwood</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340 (HS)</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A Phillip Randolph Campus HS</a:t>
                      </a:r>
                      <a:endParaRPr b="1" sz="1100">
                        <a:solidFill>
                          <a:schemeClr val="dk1"/>
                        </a:solidFill>
                      </a:endParaRPr>
                    </a:p>
                    <a:p>
                      <a:pPr indent="0" lvl="0" marL="0" rtl="0" algn="l">
                        <a:spcBef>
                          <a:spcPts val="0"/>
                        </a:spcBef>
                        <a:spcAft>
                          <a:spcPts val="0"/>
                        </a:spcAft>
                        <a:buNone/>
                      </a:pPr>
                      <a:r>
                        <a:rPr b="1" lang="en" sz="1100">
                          <a:solidFill>
                            <a:schemeClr val="dk1"/>
                          </a:solidFill>
                        </a:rPr>
                        <a:t>Engineering, Medicine, Humanities Programs</a:t>
                      </a:r>
                      <a:endParaRPr b="1" sz="1100">
                        <a:solidFill>
                          <a:schemeClr val="dk1"/>
                        </a:solidFill>
                      </a:endParaRPr>
                    </a:p>
                    <a:p>
                      <a:pPr indent="0" lvl="0" marL="0" rtl="0" algn="l">
                        <a:spcBef>
                          <a:spcPts val="0"/>
                        </a:spcBef>
                        <a:spcAft>
                          <a:spcPts val="0"/>
                        </a:spcAft>
                        <a:buNone/>
                      </a:pPr>
                      <a:r>
                        <a:rPr lang="en" sz="1100">
                          <a:solidFill>
                            <a:schemeClr val="dk1"/>
                          </a:solidFill>
                        </a:rPr>
                        <a:t>Hamilton Heights</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1505</a:t>
                      </a:r>
                      <a:endParaRPr sz="1100"/>
                    </a:p>
                  </a:txBody>
                  <a:tcPr marT="91425" marB="91425" marR="91425" marL="91425"/>
                </a:tc>
              </a:tr>
              <a:tr h="1331225">
                <a:tc>
                  <a:txBody>
                    <a:bodyPr/>
                    <a:lstStyle/>
                    <a:p>
                      <a:pPr indent="0" lvl="0" marL="0" rtl="0" algn="l">
                        <a:spcBef>
                          <a:spcPts val="0"/>
                        </a:spcBef>
                        <a:spcAft>
                          <a:spcPts val="0"/>
                        </a:spcAft>
                        <a:buNone/>
                      </a:pPr>
                      <a:r>
                        <a:rPr b="1" lang="en" sz="1100"/>
                        <a:t>Park East HS</a:t>
                      </a:r>
                      <a:endParaRPr b="1" sz="1100"/>
                    </a:p>
                    <a:p>
                      <a:pPr indent="0" lvl="0" marL="0" rtl="0" algn="l">
                        <a:spcBef>
                          <a:spcPts val="0"/>
                        </a:spcBef>
                        <a:spcAft>
                          <a:spcPts val="0"/>
                        </a:spcAft>
                        <a:buNone/>
                      </a:pPr>
                      <a:r>
                        <a:rPr b="1" lang="en" sz="1100"/>
                        <a:t>04M495</a:t>
                      </a:r>
                      <a:endParaRPr b="1" sz="1100"/>
                    </a:p>
                    <a:p>
                      <a:pPr indent="0" lvl="0" marL="0" rtl="0" algn="l">
                        <a:spcBef>
                          <a:spcPts val="0"/>
                        </a:spcBef>
                        <a:spcAft>
                          <a:spcPts val="0"/>
                        </a:spcAft>
                        <a:buNone/>
                      </a:pPr>
                      <a:r>
                        <a:rPr lang="en" sz="1100"/>
                        <a:t>East Harlem</a:t>
                      </a:r>
                      <a:endParaRPr sz="1100"/>
                    </a:p>
                    <a:p>
                      <a:pPr indent="0" lvl="0" marL="0" rtl="0" algn="l">
                        <a:spcBef>
                          <a:spcPts val="0"/>
                        </a:spcBef>
                        <a:spcAft>
                          <a:spcPts val="0"/>
                        </a:spcAft>
                        <a:buNone/>
                      </a:pPr>
                      <a:r>
                        <a:rPr lang="en" sz="1100"/>
                        <a:t>Students: 386</a:t>
                      </a:r>
                      <a:endParaRPr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t>Manhattan Center for Science &amp; Mathematics </a:t>
                      </a:r>
                      <a:endParaRPr b="1" sz="1100"/>
                    </a:p>
                    <a:p>
                      <a:pPr indent="0" lvl="0" marL="0" rtl="0" algn="l">
                        <a:spcBef>
                          <a:spcPts val="0"/>
                        </a:spcBef>
                        <a:spcAft>
                          <a:spcPts val="0"/>
                        </a:spcAft>
                        <a:buNone/>
                      </a:pPr>
                      <a:r>
                        <a:rPr b="1" lang="en" sz="1100"/>
                        <a:t>04M435</a:t>
                      </a:r>
                      <a:endParaRPr b="1" sz="1100"/>
                    </a:p>
                    <a:p>
                      <a:pPr indent="0" lvl="0" marL="0" rtl="0" algn="l">
                        <a:spcBef>
                          <a:spcPts val="0"/>
                        </a:spcBef>
                        <a:spcAft>
                          <a:spcPts val="0"/>
                        </a:spcAft>
                        <a:buNone/>
                      </a:pPr>
                      <a:r>
                        <a:rPr lang="en" sz="1100"/>
                        <a:t>East Harlem</a:t>
                      </a:r>
                      <a:endParaRPr sz="1100"/>
                    </a:p>
                    <a:p>
                      <a:pPr indent="0" lvl="0" marL="0" rtl="0" algn="l">
                        <a:spcBef>
                          <a:spcPts val="0"/>
                        </a:spcBef>
                        <a:spcAft>
                          <a:spcPts val="0"/>
                        </a:spcAft>
                        <a:buNone/>
                      </a:pPr>
                      <a:r>
                        <a:rPr lang="en" sz="1100"/>
                        <a:t>Students: 1629</a:t>
                      </a:r>
                      <a:endParaRPr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t>Humanities Preparatory Academy 02M605</a:t>
                      </a:r>
                      <a:endParaRPr b="1" sz="1100"/>
                    </a:p>
                    <a:p>
                      <a:pPr indent="0" lvl="0" marL="0" rtl="0" algn="l">
                        <a:spcBef>
                          <a:spcPts val="0"/>
                        </a:spcBef>
                        <a:spcAft>
                          <a:spcPts val="0"/>
                        </a:spcAft>
                        <a:buNone/>
                      </a:pPr>
                      <a:r>
                        <a:rPr lang="en" sz="1100"/>
                        <a:t>Chelsea</a:t>
                      </a:r>
                      <a:endParaRPr sz="1100"/>
                    </a:p>
                    <a:p>
                      <a:pPr indent="0" lvl="0" marL="0" rtl="0" algn="l">
                        <a:spcBef>
                          <a:spcPts val="0"/>
                        </a:spcBef>
                        <a:spcAft>
                          <a:spcPts val="0"/>
                        </a:spcAft>
                        <a:buNone/>
                      </a:pPr>
                      <a:r>
                        <a:rPr lang="en" sz="1100"/>
                        <a:t>Students: 261</a:t>
                      </a:r>
                      <a:endParaRPr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Manhattan Village Academy </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Chelsea/Union Sq.</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430</a:t>
                      </a:r>
                      <a:endParaRPr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High School for Health Professions &amp; Human Services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Science &amp; Research 02M420</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Stuytown</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1780</a:t>
                      </a:r>
                      <a:endParaRPr sz="1100"/>
                    </a:p>
                  </a:txBody>
                  <a:tcPr marT="91425" marB="91425" marR="91425" marL="91425">
                    <a:lnB cap="flat" cmpd="sng" w="9525">
                      <a:solidFill>
                        <a:srgbClr val="9E9E9E"/>
                      </a:solidFill>
                      <a:prstDash val="solid"/>
                      <a:round/>
                      <a:headEnd len="sm" w="sm" type="none"/>
                      <a:tailEnd len="sm" w="sm" type="none"/>
                    </a:lnB>
                  </a:tcPr>
                </a:tc>
              </a:tr>
              <a:tr h="1331225">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Central Park East HS</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04M555</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East Harlem</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520</a:t>
                      </a:r>
                      <a:endParaRPr sz="11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Chelsea Career &amp; Technical Ed. HS </a:t>
                      </a:r>
                      <a:endParaRPr b="1" sz="1100">
                        <a:solidFill>
                          <a:schemeClr val="dk1"/>
                        </a:solidFill>
                      </a:endParaRPr>
                    </a:p>
                    <a:p>
                      <a:pPr indent="0" lvl="0" marL="0" rtl="0" algn="l">
                        <a:spcBef>
                          <a:spcPts val="0"/>
                        </a:spcBef>
                        <a:spcAft>
                          <a:spcPts val="0"/>
                        </a:spcAft>
                        <a:buNone/>
                      </a:pPr>
                      <a:r>
                        <a:rPr b="1" lang="en" sz="1100">
                          <a:solidFill>
                            <a:schemeClr val="dk1"/>
                          </a:solidFill>
                        </a:rPr>
                        <a:t>02M615</a:t>
                      </a:r>
                      <a:endParaRPr b="1" sz="1100">
                        <a:solidFill>
                          <a:schemeClr val="dk1"/>
                        </a:solidFill>
                      </a:endParaRPr>
                    </a:p>
                    <a:p>
                      <a:pPr indent="0" lvl="0" marL="0" rtl="0" algn="l">
                        <a:spcBef>
                          <a:spcPts val="0"/>
                        </a:spcBef>
                        <a:spcAft>
                          <a:spcPts val="0"/>
                        </a:spcAft>
                        <a:buNone/>
                      </a:pPr>
                      <a:r>
                        <a:rPr lang="en" sz="1100">
                          <a:solidFill>
                            <a:schemeClr val="dk1"/>
                          </a:solidFill>
                        </a:rPr>
                        <a:t>SOHO</a:t>
                      </a:r>
                      <a:endParaRPr sz="1100">
                        <a:solidFill>
                          <a:schemeClr val="dk1"/>
                        </a:solidFill>
                      </a:endParaRPr>
                    </a:p>
                    <a:p>
                      <a:pPr indent="0" lvl="0" marL="0" rtl="0" algn="l">
                        <a:spcBef>
                          <a:spcPts val="0"/>
                        </a:spcBef>
                        <a:spcAft>
                          <a:spcPts val="0"/>
                        </a:spcAft>
                        <a:buNone/>
                      </a:pPr>
                      <a:r>
                        <a:rPr lang="en" sz="1100">
                          <a:solidFill>
                            <a:schemeClr val="dk1"/>
                          </a:solidFill>
                        </a:rPr>
                        <a:t>Students: 422</a:t>
                      </a:r>
                      <a:endParaRPr sz="11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The American Sign Language &amp; English Secondary School 02M047</a:t>
                      </a:r>
                      <a:endParaRPr b="1" sz="1100">
                        <a:solidFill>
                          <a:schemeClr val="dk1"/>
                        </a:solidFill>
                      </a:endParaRPr>
                    </a:p>
                    <a:p>
                      <a:pPr indent="0" lvl="0" marL="0" rtl="0" algn="l">
                        <a:spcBef>
                          <a:spcPts val="0"/>
                        </a:spcBef>
                        <a:spcAft>
                          <a:spcPts val="0"/>
                        </a:spcAft>
                        <a:buNone/>
                      </a:pPr>
                      <a:r>
                        <a:rPr lang="en" sz="1100">
                          <a:solidFill>
                            <a:schemeClr val="dk1"/>
                          </a:solidFill>
                        </a:rPr>
                        <a:t>Kips Bay</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222</a:t>
                      </a:r>
                      <a:endParaRPr sz="11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1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Manhattan S</a:t>
            </a:r>
            <a:r>
              <a:rPr lang="en"/>
              <a:t>creened Schools GPA +</a:t>
            </a:r>
            <a:r>
              <a:rPr lang="en"/>
              <a:t> Assessments/Other </a:t>
            </a:r>
            <a:endParaRPr/>
          </a:p>
        </p:txBody>
      </p:sp>
      <p:graphicFrame>
        <p:nvGraphicFramePr>
          <p:cNvPr id="261" name="Google Shape;261;p39"/>
          <p:cNvGraphicFramePr/>
          <p:nvPr/>
        </p:nvGraphicFramePr>
        <p:xfrm>
          <a:off x="407963" y="1114575"/>
          <a:ext cx="3000000" cy="3000000"/>
        </p:xfrm>
        <a:graphic>
          <a:graphicData uri="http://schemas.openxmlformats.org/drawingml/2006/table">
            <a:tbl>
              <a:tblPr>
                <a:noFill/>
                <a:tableStyleId>{0D803C05-7EDE-4E38-9FA2-95A0A5D32A3C}</a:tableStyleId>
              </a:tblPr>
              <a:tblGrid>
                <a:gridCol w="2053550"/>
                <a:gridCol w="2053550"/>
                <a:gridCol w="2053550"/>
                <a:gridCol w="2053550"/>
              </a:tblGrid>
              <a:tr h="1898175">
                <a:tc>
                  <a:txBody>
                    <a:bodyPr/>
                    <a:lstStyle/>
                    <a:p>
                      <a:pPr indent="0" lvl="0" marL="0" rtl="0" algn="l">
                        <a:spcBef>
                          <a:spcPts val="0"/>
                        </a:spcBef>
                        <a:spcAft>
                          <a:spcPts val="0"/>
                        </a:spcAft>
                        <a:buNone/>
                      </a:pPr>
                      <a:r>
                        <a:rPr b="1" lang="en" sz="1100">
                          <a:solidFill>
                            <a:schemeClr val="dk1"/>
                          </a:solidFill>
                        </a:rPr>
                        <a:t>Bard HS Early College Manhattan</a:t>
                      </a:r>
                      <a:endParaRPr b="1" sz="1100">
                        <a:solidFill>
                          <a:schemeClr val="dk1"/>
                        </a:solidFill>
                      </a:endParaRPr>
                    </a:p>
                    <a:p>
                      <a:pPr indent="0" lvl="0" marL="0" rtl="0" algn="l">
                        <a:spcBef>
                          <a:spcPts val="0"/>
                        </a:spcBef>
                        <a:spcAft>
                          <a:spcPts val="0"/>
                        </a:spcAft>
                        <a:buNone/>
                      </a:pPr>
                      <a:r>
                        <a:rPr b="1" lang="en" sz="1100">
                          <a:solidFill>
                            <a:schemeClr val="dk1"/>
                          </a:solidFill>
                        </a:rPr>
                        <a:t>01M696</a:t>
                      </a:r>
                      <a:endParaRPr b="1" sz="1100">
                        <a:solidFill>
                          <a:schemeClr val="dk1"/>
                        </a:solidFill>
                      </a:endParaRPr>
                    </a:p>
                    <a:p>
                      <a:pPr indent="0" lvl="0" marL="0" rtl="0" algn="l">
                        <a:spcBef>
                          <a:spcPts val="0"/>
                        </a:spcBef>
                        <a:spcAft>
                          <a:spcPts val="0"/>
                        </a:spcAft>
                        <a:buNone/>
                      </a:pPr>
                      <a:r>
                        <a:rPr lang="en" sz="1100">
                          <a:solidFill>
                            <a:schemeClr val="dk1"/>
                          </a:solidFill>
                        </a:rPr>
                        <a:t>Lower East Side</a:t>
                      </a:r>
                      <a:endParaRPr sz="1100">
                        <a:solidFill>
                          <a:schemeClr val="dk1"/>
                        </a:solidFill>
                      </a:endParaRPr>
                    </a:p>
                    <a:p>
                      <a:pPr indent="0" lvl="0" marL="0" rtl="0" algn="l">
                        <a:spcBef>
                          <a:spcPts val="0"/>
                        </a:spcBef>
                        <a:spcAft>
                          <a:spcPts val="0"/>
                        </a:spcAft>
                        <a:buNone/>
                      </a:pPr>
                      <a:r>
                        <a:rPr lang="en" sz="1100">
                          <a:solidFill>
                            <a:schemeClr val="dk1"/>
                          </a:solidFill>
                        </a:rPr>
                        <a:t>Students: 565</a:t>
                      </a:r>
                      <a:endParaRPr sz="1100">
                        <a:solidFill>
                          <a:schemeClr val="dk1"/>
                        </a:solidFill>
                      </a:endParaRPr>
                    </a:p>
                    <a:p>
                      <a:pPr indent="0" lvl="0" marL="0" rtl="0" algn="l">
                        <a:spcBef>
                          <a:spcPts val="0"/>
                        </a:spcBef>
                        <a:spcAft>
                          <a:spcPts val="0"/>
                        </a:spcAft>
                        <a:buNone/>
                      </a:pPr>
                      <a:r>
                        <a:rPr lang="en" sz="1100">
                          <a:solidFill>
                            <a:schemeClr val="dk1"/>
                          </a:solidFill>
                        </a:rPr>
                        <a:t>BHSEC Assessment</a:t>
                      </a:r>
                      <a:endParaRPr sz="1100">
                        <a:solidFill>
                          <a:schemeClr val="dk1"/>
                        </a:solidFill>
                      </a:endParaRPr>
                    </a:p>
                    <a:p>
                      <a:pPr indent="0" lvl="0" marL="0" rtl="0" algn="l">
                        <a:spcBef>
                          <a:spcPts val="0"/>
                        </a:spcBef>
                        <a:spcAft>
                          <a:spcPts val="0"/>
                        </a:spcAft>
                        <a:buNone/>
                      </a:pPr>
                      <a:r>
                        <a:rPr lang="en" sz="1100">
                          <a:solidFill>
                            <a:schemeClr val="dk1"/>
                          </a:solidFill>
                        </a:rPr>
                        <a:t>30% Humanities Response, 30% Math Portion, 30% Interview, 10% Grades</a:t>
                      </a:r>
                      <a:endParaRPr sz="1100"/>
                    </a:p>
                  </a:txBody>
                  <a:tcPr marT="91425" marB="91425" marR="91425" marL="91425"/>
                </a:tc>
                <a:tc>
                  <a:txBody>
                    <a:bodyPr/>
                    <a:lstStyle/>
                    <a:p>
                      <a:pPr indent="0" lvl="0" marL="0" rtl="0" algn="l">
                        <a:spcBef>
                          <a:spcPts val="0"/>
                        </a:spcBef>
                        <a:spcAft>
                          <a:spcPts val="0"/>
                        </a:spcAft>
                        <a:buNone/>
                      </a:pPr>
                      <a:r>
                        <a:rPr b="1" lang="en" sz="1100">
                          <a:solidFill>
                            <a:schemeClr val="dk1"/>
                          </a:solidFill>
                        </a:rPr>
                        <a:t>Frank McCourt HS</a:t>
                      </a:r>
                      <a:endParaRPr b="1" sz="1100">
                        <a:solidFill>
                          <a:schemeClr val="dk1"/>
                        </a:solidFill>
                      </a:endParaRPr>
                    </a:p>
                    <a:p>
                      <a:pPr indent="0" lvl="0" marL="0" rtl="0" algn="l">
                        <a:spcBef>
                          <a:spcPts val="0"/>
                        </a:spcBef>
                        <a:spcAft>
                          <a:spcPts val="0"/>
                        </a:spcAft>
                        <a:buNone/>
                      </a:pPr>
                      <a:r>
                        <a:rPr b="1" lang="en" sz="1100">
                          <a:solidFill>
                            <a:schemeClr val="dk1"/>
                          </a:solidFill>
                        </a:rPr>
                        <a:t>03M417</a:t>
                      </a:r>
                      <a:endParaRPr b="1" sz="1100">
                        <a:solidFill>
                          <a:schemeClr val="dk1"/>
                        </a:solidFill>
                      </a:endParaRPr>
                    </a:p>
                    <a:p>
                      <a:pPr indent="0" lvl="0" marL="0" rtl="0" algn="l">
                        <a:spcBef>
                          <a:spcPts val="0"/>
                        </a:spcBef>
                        <a:spcAft>
                          <a:spcPts val="0"/>
                        </a:spcAft>
                        <a:buNone/>
                      </a:pPr>
                      <a:r>
                        <a:rPr lang="en" sz="1100">
                          <a:solidFill>
                            <a:schemeClr val="dk1"/>
                          </a:solidFill>
                        </a:rPr>
                        <a:t>UWS</a:t>
                      </a:r>
                      <a:endParaRPr sz="1100">
                        <a:solidFill>
                          <a:schemeClr val="dk1"/>
                        </a:solidFill>
                      </a:endParaRPr>
                    </a:p>
                    <a:p>
                      <a:pPr indent="0" lvl="0" marL="0" rtl="0" algn="l">
                        <a:spcBef>
                          <a:spcPts val="0"/>
                        </a:spcBef>
                        <a:spcAft>
                          <a:spcPts val="0"/>
                        </a:spcAft>
                        <a:buNone/>
                      </a:pPr>
                      <a:r>
                        <a:rPr lang="en" sz="1100">
                          <a:solidFill>
                            <a:schemeClr val="dk1"/>
                          </a:solidFill>
                        </a:rPr>
                        <a:t>Students: 421</a:t>
                      </a:r>
                      <a:endParaRPr sz="1100">
                        <a:solidFill>
                          <a:schemeClr val="dk1"/>
                        </a:solidFill>
                      </a:endParaRPr>
                    </a:p>
                    <a:p>
                      <a:pPr indent="0" lvl="0" marL="0" rtl="0" algn="l">
                        <a:spcBef>
                          <a:spcPts val="0"/>
                        </a:spcBef>
                        <a:spcAft>
                          <a:spcPts val="0"/>
                        </a:spcAft>
                        <a:buNone/>
                      </a:pPr>
                      <a:r>
                        <a:rPr lang="en" sz="1100">
                          <a:solidFill>
                            <a:schemeClr val="dk1"/>
                          </a:solidFill>
                        </a:rPr>
                        <a:t>20% Grades, 80% Interview/Online Form</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Gramercy Arts HS</a:t>
                      </a:r>
                      <a:endParaRPr b="1" sz="1100">
                        <a:solidFill>
                          <a:schemeClr val="dk1"/>
                        </a:solidFill>
                      </a:endParaRPr>
                    </a:p>
                    <a:p>
                      <a:pPr indent="0" lvl="0" marL="0" rtl="0" algn="l">
                        <a:spcBef>
                          <a:spcPts val="0"/>
                        </a:spcBef>
                        <a:spcAft>
                          <a:spcPts val="0"/>
                        </a:spcAft>
                        <a:buNone/>
                      </a:pPr>
                      <a:r>
                        <a:rPr b="1" lang="en" sz="1100">
                          <a:solidFill>
                            <a:schemeClr val="dk1"/>
                          </a:solidFill>
                        </a:rPr>
                        <a:t>(02M374)</a:t>
                      </a:r>
                      <a:endParaRPr b="1" sz="1100">
                        <a:solidFill>
                          <a:schemeClr val="dk1"/>
                        </a:solidFill>
                      </a:endParaRPr>
                    </a:p>
                    <a:p>
                      <a:pPr indent="0" lvl="0" marL="0" rtl="0" algn="l">
                        <a:spcBef>
                          <a:spcPts val="0"/>
                        </a:spcBef>
                        <a:spcAft>
                          <a:spcPts val="0"/>
                        </a:spcAft>
                        <a:buNone/>
                      </a:pPr>
                      <a:r>
                        <a:rPr lang="en" sz="1100">
                          <a:solidFill>
                            <a:schemeClr val="dk1"/>
                          </a:solidFill>
                        </a:rPr>
                        <a:t>Gramercy/Union Sq</a:t>
                      </a:r>
                      <a:endParaRPr sz="1100">
                        <a:solidFill>
                          <a:schemeClr val="dk1"/>
                        </a:solidFill>
                      </a:endParaRPr>
                    </a:p>
                    <a:p>
                      <a:pPr indent="0" lvl="0" marL="0" rtl="0" algn="l">
                        <a:spcBef>
                          <a:spcPts val="0"/>
                        </a:spcBef>
                        <a:spcAft>
                          <a:spcPts val="0"/>
                        </a:spcAft>
                        <a:buNone/>
                      </a:pPr>
                      <a:r>
                        <a:rPr lang="en" sz="1100">
                          <a:solidFill>
                            <a:schemeClr val="dk1"/>
                          </a:solidFill>
                        </a:rPr>
                        <a:t>Students: 508</a:t>
                      </a:r>
                      <a:endParaRPr sz="1100">
                        <a:solidFill>
                          <a:schemeClr val="dk1"/>
                        </a:solidFill>
                      </a:endParaRPr>
                    </a:p>
                    <a:p>
                      <a:pPr indent="0" lvl="0" marL="0" rtl="0" algn="l">
                        <a:spcBef>
                          <a:spcPts val="0"/>
                        </a:spcBef>
                        <a:spcAft>
                          <a:spcPts val="0"/>
                        </a:spcAft>
                        <a:buNone/>
                      </a:pPr>
                      <a:r>
                        <a:rPr lang="en" sz="1100">
                          <a:solidFill>
                            <a:schemeClr val="dk1"/>
                          </a:solidFill>
                        </a:rPr>
                        <a:t>Capstone Program</a:t>
                      </a:r>
                      <a:endParaRPr sz="1100">
                        <a:solidFill>
                          <a:schemeClr val="dk1"/>
                        </a:solidFill>
                      </a:endParaRPr>
                    </a:p>
                    <a:p>
                      <a:pPr indent="0" lvl="0" marL="0" rtl="0" algn="l">
                        <a:spcBef>
                          <a:spcPts val="0"/>
                        </a:spcBef>
                        <a:spcAft>
                          <a:spcPts val="0"/>
                        </a:spcAft>
                        <a:buNone/>
                      </a:pPr>
                      <a:r>
                        <a:rPr lang="en" sz="1100">
                          <a:solidFill>
                            <a:schemeClr val="dk1"/>
                          </a:solidFill>
                        </a:rPr>
                        <a:t>Ranked by Grades &amp; Essay</a:t>
                      </a:r>
                      <a:endParaRPr sz="1100"/>
                    </a:p>
                  </a:txBody>
                  <a:tcPr marT="91425" marB="91425" marR="91425" marL="91425"/>
                </a:tc>
                <a:tc>
                  <a:txBody>
                    <a:bodyPr/>
                    <a:lstStyle/>
                    <a:p>
                      <a:pPr indent="0" lvl="0" marL="0" rtl="0" algn="l">
                        <a:spcBef>
                          <a:spcPts val="0"/>
                        </a:spcBef>
                        <a:spcAft>
                          <a:spcPts val="0"/>
                        </a:spcAft>
                        <a:buNone/>
                      </a:pPr>
                      <a:r>
                        <a:rPr b="1" lang="en" sz="1100">
                          <a:solidFill>
                            <a:schemeClr val="dk1"/>
                          </a:solidFill>
                        </a:rPr>
                        <a:t>NYC i-School</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(02M376)</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SOHO-Tribeca</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452</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100% Online Admissions Activity</a:t>
                      </a:r>
                      <a:endParaRPr b="1" sz="1100">
                        <a:solidFill>
                          <a:schemeClr val="dk1"/>
                        </a:solidFill>
                      </a:endParaRPr>
                    </a:p>
                  </a:txBody>
                  <a:tcPr marT="91425" marB="91425" marR="91425" marL="91425"/>
                </a:tc>
              </a:tr>
              <a:tr h="1521975">
                <a:tc>
                  <a:txBody>
                    <a:bodyPr/>
                    <a:lstStyle/>
                    <a:p>
                      <a:pPr indent="0" lvl="0" marL="0" rtl="0" algn="l">
                        <a:spcBef>
                          <a:spcPts val="0"/>
                        </a:spcBef>
                        <a:spcAft>
                          <a:spcPts val="0"/>
                        </a:spcAft>
                        <a:buNone/>
                      </a:pPr>
                      <a:r>
                        <a:rPr b="1" lang="en" sz="1100">
                          <a:solidFill>
                            <a:schemeClr val="dk1"/>
                          </a:solidFill>
                        </a:rPr>
                        <a:t>NEST+M (K-12)</a:t>
                      </a:r>
                      <a:endParaRPr b="1" sz="1100">
                        <a:solidFill>
                          <a:schemeClr val="dk1"/>
                        </a:solidFill>
                      </a:endParaRPr>
                    </a:p>
                    <a:p>
                      <a:pPr indent="0" lvl="0" marL="0" rtl="0" algn="l">
                        <a:spcBef>
                          <a:spcPts val="0"/>
                        </a:spcBef>
                        <a:spcAft>
                          <a:spcPts val="0"/>
                        </a:spcAft>
                        <a:buNone/>
                      </a:pPr>
                      <a:r>
                        <a:rPr b="1" lang="en" sz="1100">
                          <a:solidFill>
                            <a:schemeClr val="dk1"/>
                          </a:solidFill>
                        </a:rPr>
                        <a:t>(01M539)</a:t>
                      </a:r>
                      <a:endParaRPr b="1" sz="1100">
                        <a:solidFill>
                          <a:schemeClr val="dk1"/>
                        </a:solidFill>
                      </a:endParaRPr>
                    </a:p>
                    <a:p>
                      <a:pPr indent="0" lvl="0" marL="0" rtl="0" algn="l">
                        <a:spcBef>
                          <a:spcPts val="0"/>
                        </a:spcBef>
                        <a:spcAft>
                          <a:spcPts val="0"/>
                        </a:spcAft>
                        <a:buNone/>
                      </a:pPr>
                      <a:r>
                        <a:rPr lang="en" sz="1100">
                          <a:solidFill>
                            <a:schemeClr val="dk1"/>
                          </a:solidFill>
                        </a:rPr>
                        <a:t>Lower East Side</a:t>
                      </a:r>
                      <a:endParaRPr sz="1100">
                        <a:solidFill>
                          <a:schemeClr val="dk1"/>
                        </a:solidFill>
                      </a:endParaRPr>
                    </a:p>
                    <a:p>
                      <a:pPr indent="0" lvl="0" marL="0" rtl="0" algn="l">
                        <a:spcBef>
                          <a:spcPts val="0"/>
                        </a:spcBef>
                        <a:spcAft>
                          <a:spcPts val="0"/>
                        </a:spcAft>
                        <a:buNone/>
                      </a:pPr>
                      <a:r>
                        <a:rPr lang="en" sz="1100">
                          <a:solidFill>
                            <a:schemeClr val="dk1"/>
                          </a:solidFill>
                        </a:rPr>
                        <a:t>Students: 620 (HS)</a:t>
                      </a:r>
                      <a:endParaRPr sz="1100">
                        <a:solidFill>
                          <a:schemeClr val="dk1"/>
                        </a:solidFill>
                      </a:endParaRPr>
                    </a:p>
                    <a:p>
                      <a:pPr indent="0" lvl="0" marL="0" rtl="0" algn="l">
                        <a:spcBef>
                          <a:spcPts val="0"/>
                        </a:spcBef>
                        <a:spcAft>
                          <a:spcPts val="0"/>
                        </a:spcAft>
                        <a:buNone/>
                      </a:pPr>
                      <a:r>
                        <a:rPr lang="en" sz="1100">
                          <a:solidFill>
                            <a:schemeClr val="dk1"/>
                          </a:solidFill>
                        </a:rPr>
                        <a:t>50% Grades, 50% Online Admissions Activity </a:t>
                      </a:r>
                      <a:endParaRPr b="1" sz="1100">
                        <a:solidFill>
                          <a:schemeClr val="dk1"/>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Manhattan </a:t>
                      </a:r>
                      <a:r>
                        <a:rPr b="1" lang="en" sz="1100">
                          <a:solidFill>
                            <a:schemeClr val="dk1"/>
                          </a:solidFill>
                        </a:rPr>
                        <a:t>Hunter Science HS</a:t>
                      </a:r>
                      <a:endParaRPr b="1" sz="1100">
                        <a:solidFill>
                          <a:schemeClr val="dk1"/>
                        </a:solidFill>
                      </a:endParaRPr>
                    </a:p>
                    <a:p>
                      <a:pPr indent="0" lvl="0" marL="0" rtl="0" algn="l">
                        <a:spcBef>
                          <a:spcPts val="0"/>
                        </a:spcBef>
                        <a:spcAft>
                          <a:spcPts val="0"/>
                        </a:spcAft>
                        <a:buNone/>
                      </a:pPr>
                      <a:r>
                        <a:rPr b="1" lang="en" sz="1100">
                          <a:solidFill>
                            <a:schemeClr val="dk1"/>
                          </a:solidFill>
                        </a:rPr>
                        <a:t>(03M541)</a:t>
                      </a:r>
                      <a:endParaRPr b="1" sz="1100">
                        <a:solidFill>
                          <a:schemeClr val="dk1"/>
                        </a:solidFill>
                      </a:endParaRPr>
                    </a:p>
                    <a:p>
                      <a:pPr indent="0" lvl="0" marL="0" rtl="0" algn="l">
                        <a:spcBef>
                          <a:spcPts val="0"/>
                        </a:spcBef>
                        <a:spcAft>
                          <a:spcPts val="0"/>
                        </a:spcAft>
                        <a:buNone/>
                      </a:pPr>
                      <a:r>
                        <a:rPr lang="en" sz="1100">
                          <a:solidFill>
                            <a:schemeClr val="dk1"/>
                          </a:solidFill>
                        </a:rPr>
                        <a:t>Lincoln Sq/ UWS</a:t>
                      </a:r>
                      <a:endParaRPr sz="1100">
                        <a:solidFill>
                          <a:schemeClr val="dk1"/>
                        </a:solidFill>
                      </a:endParaRPr>
                    </a:p>
                    <a:p>
                      <a:pPr indent="0" lvl="0" marL="0" rtl="0" algn="l">
                        <a:spcBef>
                          <a:spcPts val="0"/>
                        </a:spcBef>
                        <a:spcAft>
                          <a:spcPts val="0"/>
                        </a:spcAft>
                        <a:buNone/>
                      </a:pPr>
                      <a:r>
                        <a:rPr lang="en" sz="1100">
                          <a:solidFill>
                            <a:schemeClr val="dk1"/>
                          </a:solidFill>
                        </a:rPr>
                        <a:t>Students: 476</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70% Grades, 30% Essay</a:t>
                      </a:r>
                      <a:endParaRPr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High School for Dual Language &amp; Asian Studies</a:t>
                      </a:r>
                      <a:endParaRPr b="1" sz="1100">
                        <a:solidFill>
                          <a:schemeClr val="dk1"/>
                        </a:solidFill>
                      </a:endParaRPr>
                    </a:p>
                    <a:p>
                      <a:pPr indent="0" lvl="0" marL="0" rtl="0" algn="l">
                        <a:spcBef>
                          <a:spcPts val="0"/>
                        </a:spcBef>
                        <a:spcAft>
                          <a:spcPts val="0"/>
                        </a:spcAft>
                        <a:buNone/>
                      </a:pPr>
                      <a:r>
                        <a:rPr b="1" lang="en" sz="1100">
                          <a:solidFill>
                            <a:schemeClr val="dk1"/>
                          </a:solidFill>
                        </a:rPr>
                        <a:t>(02M545)</a:t>
                      </a:r>
                      <a:endParaRPr b="1" sz="1100">
                        <a:solidFill>
                          <a:schemeClr val="dk1"/>
                        </a:solidFill>
                      </a:endParaRPr>
                    </a:p>
                    <a:p>
                      <a:pPr indent="0" lvl="0" marL="0" rtl="0" algn="l">
                        <a:spcBef>
                          <a:spcPts val="0"/>
                        </a:spcBef>
                        <a:spcAft>
                          <a:spcPts val="0"/>
                        </a:spcAft>
                        <a:buNone/>
                      </a:pPr>
                      <a:r>
                        <a:rPr lang="en" sz="1100">
                          <a:solidFill>
                            <a:schemeClr val="dk1"/>
                          </a:solidFill>
                        </a:rPr>
                        <a:t>East Village</a:t>
                      </a:r>
                      <a:endParaRPr sz="1100">
                        <a:solidFill>
                          <a:schemeClr val="dk1"/>
                        </a:solidFill>
                      </a:endParaRPr>
                    </a:p>
                    <a:p>
                      <a:pPr indent="0" lvl="0" marL="0" rtl="0" algn="l">
                        <a:spcBef>
                          <a:spcPts val="0"/>
                        </a:spcBef>
                        <a:spcAft>
                          <a:spcPts val="0"/>
                        </a:spcAft>
                        <a:buNone/>
                      </a:pPr>
                      <a:r>
                        <a:rPr lang="en" sz="1100">
                          <a:solidFill>
                            <a:schemeClr val="dk1"/>
                          </a:solidFill>
                        </a:rPr>
                        <a:t>Students: 403</a:t>
                      </a:r>
                      <a:endParaRPr sz="1100">
                        <a:solidFill>
                          <a:schemeClr val="dk1"/>
                        </a:solidFill>
                      </a:endParaRPr>
                    </a:p>
                    <a:p>
                      <a:pPr indent="0" lvl="0" marL="0" rtl="0" algn="l">
                        <a:spcBef>
                          <a:spcPts val="0"/>
                        </a:spcBef>
                        <a:spcAft>
                          <a:spcPts val="0"/>
                        </a:spcAft>
                        <a:buNone/>
                      </a:pPr>
                      <a:r>
                        <a:rPr lang="en" sz="1100">
                          <a:solidFill>
                            <a:schemeClr val="dk1"/>
                          </a:solidFill>
                        </a:rPr>
                        <a:t>Admissions by grades &amp; dual language proficiency</a:t>
                      </a:r>
                      <a:endParaRPr sz="1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rPr>
                        <a:t>Manhattan Bridges HS</a:t>
                      </a:r>
                      <a:endParaRPr b="1" sz="1100">
                        <a:solidFill>
                          <a:schemeClr val="dk1"/>
                        </a:solidFill>
                      </a:endParaRPr>
                    </a:p>
                    <a:p>
                      <a:pPr indent="0" lvl="0" marL="0" rtl="0" algn="l">
                        <a:spcBef>
                          <a:spcPts val="0"/>
                        </a:spcBef>
                        <a:spcAft>
                          <a:spcPts val="0"/>
                        </a:spcAft>
                        <a:buNone/>
                      </a:pPr>
                      <a:r>
                        <a:rPr b="1" lang="en" sz="1100">
                          <a:solidFill>
                            <a:schemeClr val="dk1"/>
                          </a:solidFill>
                        </a:rPr>
                        <a:t>(02M542)</a:t>
                      </a:r>
                      <a:endParaRPr b="1" sz="1100">
                        <a:solidFill>
                          <a:schemeClr val="dk1"/>
                        </a:solidFill>
                      </a:endParaRPr>
                    </a:p>
                    <a:p>
                      <a:pPr indent="0" lvl="0" marL="0" rtl="0" algn="l">
                        <a:spcBef>
                          <a:spcPts val="0"/>
                        </a:spcBef>
                        <a:spcAft>
                          <a:spcPts val="0"/>
                        </a:spcAft>
                        <a:buNone/>
                      </a:pPr>
                      <a:r>
                        <a:rPr lang="en" sz="1100">
                          <a:solidFill>
                            <a:schemeClr val="dk1"/>
                          </a:solidFill>
                        </a:rPr>
                        <a:t>Hell’s Kitchen</a:t>
                      </a:r>
                      <a:endParaRPr sz="1100">
                        <a:solidFill>
                          <a:schemeClr val="dk1"/>
                        </a:solidFill>
                      </a:endParaRPr>
                    </a:p>
                    <a:p>
                      <a:pPr indent="0" lvl="0" marL="0" rtl="0" algn="l">
                        <a:spcBef>
                          <a:spcPts val="0"/>
                        </a:spcBef>
                        <a:spcAft>
                          <a:spcPts val="0"/>
                        </a:spcAft>
                        <a:buNone/>
                      </a:pPr>
                      <a:r>
                        <a:rPr lang="en" sz="1100">
                          <a:solidFill>
                            <a:schemeClr val="dk1"/>
                          </a:solidFill>
                        </a:rPr>
                        <a:t>Students: 514</a:t>
                      </a:r>
                      <a:endParaRPr sz="1100">
                        <a:solidFill>
                          <a:schemeClr val="dk1"/>
                        </a:solidFill>
                      </a:endParaRPr>
                    </a:p>
                    <a:p>
                      <a:pPr indent="0" lvl="0" marL="0" rtl="0" algn="l">
                        <a:spcBef>
                          <a:spcPts val="0"/>
                        </a:spcBef>
                        <a:spcAft>
                          <a:spcPts val="0"/>
                        </a:spcAft>
                        <a:buNone/>
                      </a:pPr>
                      <a:r>
                        <a:rPr lang="en" sz="1100">
                          <a:solidFill>
                            <a:schemeClr val="dk1"/>
                          </a:solidFill>
                        </a:rPr>
                        <a:t>Admissions by grades &amp; spanish dual language</a:t>
                      </a:r>
                      <a:endParaRPr sz="1100">
                        <a:solidFill>
                          <a:schemeClr val="dk1"/>
                        </a:solidFill>
                      </a:endParaRPr>
                    </a:p>
                  </a:txBody>
                  <a:tcPr marT="91425" marB="91425" marR="91425" marL="91425">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Screened Schools - Consortium Schools </a:t>
            </a:r>
            <a:endParaRPr/>
          </a:p>
        </p:txBody>
      </p:sp>
      <p:graphicFrame>
        <p:nvGraphicFramePr>
          <p:cNvPr id="267" name="Google Shape;267;p40"/>
          <p:cNvGraphicFramePr/>
          <p:nvPr/>
        </p:nvGraphicFramePr>
        <p:xfrm>
          <a:off x="481538" y="3093850"/>
          <a:ext cx="3000000" cy="3000000"/>
        </p:xfrm>
        <a:graphic>
          <a:graphicData uri="http://schemas.openxmlformats.org/drawingml/2006/table">
            <a:tbl>
              <a:tblPr>
                <a:noFill/>
                <a:tableStyleId>{0D803C05-7EDE-4E38-9FA2-95A0A5D32A3C}</a:tableStyleId>
              </a:tblPr>
              <a:tblGrid>
                <a:gridCol w="1577100"/>
                <a:gridCol w="1577100"/>
                <a:gridCol w="1577100"/>
                <a:gridCol w="1577100"/>
                <a:gridCol w="1577100"/>
              </a:tblGrid>
              <a:tr h="1459575">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Beacon</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Midtown W./Hell’s Kitchen</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1456</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20% Grades, 80% Essay</a:t>
                      </a:r>
                      <a:endParaRPr sz="1100">
                        <a:solidFill>
                          <a:schemeClr val="dk1"/>
                        </a:solidFill>
                      </a:endParaRPr>
                    </a:p>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rPr b="1" lang="en" sz="1100">
                          <a:solidFill>
                            <a:schemeClr val="dk1"/>
                          </a:solidFill>
                        </a:rPr>
                        <a:t>E Side Community HS</a:t>
                      </a:r>
                      <a:endParaRPr b="1" sz="1100">
                        <a:solidFill>
                          <a:schemeClr val="dk1"/>
                        </a:solidFill>
                      </a:endParaRPr>
                    </a:p>
                    <a:p>
                      <a:pPr indent="0" lvl="0" marL="0" rtl="0" algn="l">
                        <a:spcBef>
                          <a:spcPts val="0"/>
                        </a:spcBef>
                        <a:spcAft>
                          <a:spcPts val="0"/>
                        </a:spcAft>
                        <a:buNone/>
                      </a:pPr>
                      <a:r>
                        <a:rPr lang="en" sz="1100">
                          <a:solidFill>
                            <a:schemeClr val="dk1"/>
                          </a:solidFill>
                        </a:rPr>
                        <a:t>Lower East Side</a:t>
                      </a:r>
                      <a:endParaRPr sz="1100">
                        <a:solidFill>
                          <a:schemeClr val="dk1"/>
                        </a:solidFill>
                      </a:endParaRPr>
                    </a:p>
                    <a:p>
                      <a:pPr indent="0" lvl="0" marL="0" rtl="0" algn="l">
                        <a:spcBef>
                          <a:spcPts val="0"/>
                        </a:spcBef>
                        <a:spcAft>
                          <a:spcPts val="0"/>
                        </a:spcAft>
                        <a:buNone/>
                      </a:pPr>
                      <a:r>
                        <a:rPr lang="en" sz="1100">
                          <a:solidFill>
                            <a:schemeClr val="dk1"/>
                          </a:solidFill>
                        </a:rPr>
                        <a:t>Consortium School</a:t>
                      </a:r>
                      <a:endParaRPr sz="1100">
                        <a:solidFill>
                          <a:schemeClr val="dk1"/>
                        </a:solidFill>
                      </a:endParaRPr>
                    </a:p>
                    <a:p>
                      <a:pPr indent="0" lvl="0" marL="0" rtl="0" algn="l">
                        <a:spcBef>
                          <a:spcPts val="0"/>
                        </a:spcBef>
                        <a:spcAft>
                          <a:spcPts val="0"/>
                        </a:spcAft>
                        <a:buNone/>
                      </a:pPr>
                      <a:r>
                        <a:rPr lang="en" sz="1100">
                          <a:solidFill>
                            <a:schemeClr val="dk1"/>
                          </a:solidFill>
                        </a:rPr>
                        <a:t>Students: 389</a:t>
                      </a:r>
                      <a:endParaRPr sz="1100">
                        <a:solidFill>
                          <a:schemeClr val="dk1"/>
                        </a:solidFill>
                      </a:endParaRPr>
                    </a:p>
                    <a:p>
                      <a:pPr indent="0" lvl="0" marL="0" rtl="0" algn="l">
                        <a:spcBef>
                          <a:spcPts val="0"/>
                        </a:spcBef>
                        <a:spcAft>
                          <a:spcPts val="0"/>
                        </a:spcAft>
                        <a:buNone/>
                      </a:pPr>
                      <a:r>
                        <a:rPr lang="en" sz="1100">
                          <a:solidFill>
                            <a:schemeClr val="dk1"/>
                          </a:solidFill>
                        </a:rPr>
                        <a:t>100% Essay</a:t>
                      </a:r>
                      <a:endParaRPr sz="11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100"/>
                    </a:p>
                  </a:txBody>
                  <a:tcPr marT="91425" marB="91425" marR="91425" marL="91425"/>
                </a:tc>
                <a:tc>
                  <a:txBody>
                    <a:bodyPr/>
                    <a:lstStyle/>
                    <a:p>
                      <a:pPr indent="0" lvl="0" marL="0" rtl="0" algn="l">
                        <a:spcBef>
                          <a:spcPts val="0"/>
                        </a:spcBef>
                        <a:spcAft>
                          <a:spcPts val="0"/>
                        </a:spcAft>
                        <a:buNone/>
                      </a:pPr>
                      <a:r>
                        <a:rPr b="1" lang="en" sz="1100"/>
                        <a:t>Institute for Collaborative Ed. (6-12)</a:t>
                      </a:r>
                      <a:endParaRPr b="1" sz="1100"/>
                    </a:p>
                    <a:p>
                      <a:pPr indent="0" lvl="0" marL="0" rtl="0" algn="l">
                        <a:spcBef>
                          <a:spcPts val="0"/>
                        </a:spcBef>
                        <a:spcAft>
                          <a:spcPts val="0"/>
                        </a:spcAft>
                        <a:buNone/>
                      </a:pPr>
                      <a:r>
                        <a:rPr lang="en" sz="1100"/>
                        <a:t>Stuytown</a:t>
                      </a:r>
                      <a:endParaRPr sz="1100"/>
                    </a:p>
                    <a:p>
                      <a:pPr indent="0" lvl="0" marL="0" rtl="0" algn="l">
                        <a:spcBef>
                          <a:spcPts val="0"/>
                        </a:spcBef>
                        <a:spcAft>
                          <a:spcPts val="0"/>
                        </a:spcAft>
                        <a:buNone/>
                      </a:pPr>
                      <a:r>
                        <a:rPr lang="en" sz="1100"/>
                        <a:t>Students: 280 (HS)</a:t>
                      </a:r>
                      <a:endParaRPr sz="1100"/>
                    </a:p>
                    <a:p>
                      <a:pPr indent="0" lvl="0" marL="0" rtl="0" algn="l">
                        <a:spcBef>
                          <a:spcPts val="0"/>
                        </a:spcBef>
                        <a:spcAft>
                          <a:spcPts val="0"/>
                        </a:spcAft>
                        <a:buNone/>
                      </a:pPr>
                      <a:r>
                        <a:rPr lang="en" sz="1100"/>
                        <a:t>100% Essay (HS)</a:t>
                      </a:r>
                      <a:endParaRPr sz="1100"/>
                    </a:p>
                    <a:p>
                      <a:pPr indent="0" lvl="0" marL="0" rtl="0" algn="l">
                        <a:spcBef>
                          <a:spcPts val="0"/>
                        </a:spcBef>
                        <a:spcAft>
                          <a:spcPts val="0"/>
                        </a:spcAft>
                        <a:buNone/>
                      </a:pPr>
                      <a:r>
                        <a:rPr lang="en" sz="1100"/>
                        <a:t>DIA 50% (MS)</a:t>
                      </a:r>
                      <a:endParaRPr sz="1100"/>
                    </a:p>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School of the Future (6-12)</a:t>
                      </a:r>
                      <a:endParaRPr b="1"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Gramercy</a:t>
                      </a:r>
                      <a:endParaRPr sz="1100">
                        <a:solidFill>
                          <a:schemeClr val="dk1"/>
                        </a:solidFill>
                      </a:endParaRPr>
                    </a:p>
                    <a:p>
                      <a:pPr indent="0" lvl="0" marL="0" rtl="0" algn="l">
                        <a:spcBef>
                          <a:spcPts val="0"/>
                        </a:spcBef>
                        <a:spcAft>
                          <a:spcPts val="0"/>
                        </a:spcAft>
                        <a:buNone/>
                      </a:pPr>
                      <a:r>
                        <a:rPr lang="en" sz="1100">
                          <a:solidFill>
                            <a:schemeClr val="dk1"/>
                          </a:solidFill>
                        </a:rPr>
                        <a:t>Students: 441</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100% Essay</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University Heights Secondary School</a:t>
                      </a:r>
                      <a:endParaRPr b="1" sz="1100">
                        <a:solidFill>
                          <a:schemeClr val="dk1"/>
                        </a:solidFill>
                      </a:endParaRPr>
                    </a:p>
                    <a:p>
                      <a:pPr indent="0" lvl="0" marL="0" rtl="0" algn="l">
                        <a:spcBef>
                          <a:spcPts val="0"/>
                        </a:spcBef>
                        <a:spcAft>
                          <a:spcPts val="0"/>
                        </a:spcAft>
                        <a:buNone/>
                      </a:pPr>
                      <a:r>
                        <a:rPr lang="en" sz="1100">
                          <a:solidFill>
                            <a:schemeClr val="dk1"/>
                          </a:solidFill>
                        </a:rPr>
                        <a:t>Bronx</a:t>
                      </a:r>
                      <a:endParaRPr sz="1100">
                        <a:solidFill>
                          <a:schemeClr val="dk1"/>
                        </a:solidFill>
                      </a:endParaRPr>
                    </a:p>
                    <a:p>
                      <a:pPr indent="0" lvl="0" marL="0" rtl="0" algn="l">
                        <a:spcBef>
                          <a:spcPts val="0"/>
                        </a:spcBef>
                        <a:spcAft>
                          <a:spcPts val="0"/>
                        </a:spcAft>
                        <a:buNone/>
                      </a:pPr>
                      <a:r>
                        <a:rPr lang="en" sz="1100">
                          <a:solidFill>
                            <a:schemeClr val="dk1"/>
                          </a:solidFill>
                        </a:rPr>
                        <a:t>Students:</a:t>
                      </a:r>
                      <a:endParaRPr sz="1100">
                        <a:solidFill>
                          <a:schemeClr val="dk1"/>
                        </a:solidFill>
                      </a:endParaRPr>
                    </a:p>
                    <a:p>
                      <a:pPr indent="0" lvl="0" marL="0" rtl="0" algn="l">
                        <a:spcBef>
                          <a:spcPts val="0"/>
                        </a:spcBef>
                        <a:spcAft>
                          <a:spcPts val="0"/>
                        </a:spcAft>
                        <a:buNone/>
                      </a:pPr>
                      <a:r>
                        <a:rPr lang="en" sz="1100">
                          <a:solidFill>
                            <a:schemeClr val="dk1"/>
                          </a:solidFill>
                        </a:rPr>
                        <a:t>50% Grades, </a:t>
                      </a:r>
                      <a:endParaRPr sz="1100">
                        <a:solidFill>
                          <a:schemeClr val="dk1"/>
                        </a:solidFill>
                      </a:endParaRPr>
                    </a:p>
                    <a:p>
                      <a:pPr indent="0" lvl="0" marL="0" rtl="0" algn="l">
                        <a:spcBef>
                          <a:spcPts val="0"/>
                        </a:spcBef>
                        <a:spcAft>
                          <a:spcPts val="0"/>
                        </a:spcAft>
                        <a:buNone/>
                      </a:pPr>
                      <a:r>
                        <a:rPr lang="en" sz="1100">
                          <a:solidFill>
                            <a:schemeClr val="dk1"/>
                          </a:solidFill>
                        </a:rPr>
                        <a:t>50% Essay</a:t>
                      </a:r>
                      <a:endParaRPr sz="1100">
                        <a:solidFill>
                          <a:schemeClr val="dk1"/>
                        </a:solidFill>
                      </a:endParaRPr>
                    </a:p>
                  </a:txBody>
                  <a:tcPr marT="91425" marB="91425" marR="91425" marL="91425"/>
                </a:tc>
              </a:tr>
            </a:tbl>
          </a:graphicData>
        </a:graphic>
      </p:graphicFrame>
      <p:sp>
        <p:nvSpPr>
          <p:cNvPr id="268" name="Google Shape;268;p40"/>
          <p:cNvSpPr txBox="1"/>
          <p:nvPr/>
        </p:nvSpPr>
        <p:spPr>
          <a:xfrm>
            <a:off x="494975" y="1119100"/>
            <a:ext cx="7885500" cy="1592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rgbClr val="484848"/>
                </a:solidFill>
                <a:highlight>
                  <a:srgbClr val="FFFFFF"/>
                </a:highlight>
              </a:rPr>
              <a:t>Consortium Schools allow students to graduate using Performance Based Assessment Tasks (PBATs)</a:t>
            </a:r>
            <a:r>
              <a:rPr lang="en" sz="1800">
                <a:solidFill>
                  <a:srgbClr val="484848"/>
                </a:solidFill>
                <a:highlight>
                  <a:srgbClr val="FFFFFF"/>
                </a:highlight>
              </a:rPr>
              <a:t> </a:t>
            </a:r>
            <a:r>
              <a:rPr lang="en" sz="1800">
                <a:solidFill>
                  <a:srgbClr val="484848"/>
                </a:solidFill>
                <a:highlight>
                  <a:srgbClr val="FFFFFF"/>
                </a:highlight>
              </a:rPr>
              <a:t>instead of the Regents exams. </a:t>
            </a:r>
            <a:endParaRPr sz="1800">
              <a:solidFill>
                <a:schemeClr val="dk2"/>
              </a:solidFill>
            </a:endParaRPr>
          </a:p>
          <a:p>
            <a:pPr indent="-342900" lvl="0" marL="457200" rtl="0" algn="l">
              <a:spcBef>
                <a:spcPts val="1000"/>
              </a:spcBef>
              <a:spcAft>
                <a:spcPts val="0"/>
              </a:spcAft>
              <a:buClr>
                <a:schemeClr val="dk2"/>
              </a:buClr>
              <a:buSzPts val="1800"/>
              <a:buChar char="●"/>
            </a:pPr>
            <a:r>
              <a:rPr lang="en" sz="1800">
                <a:solidFill>
                  <a:schemeClr val="dk2"/>
                </a:solidFill>
              </a:rPr>
              <a:t>Some have no essays or assessments for admissions.</a:t>
            </a:r>
            <a:endParaRPr sz="1800">
              <a:solidFill>
                <a:schemeClr val="dk2"/>
              </a:solidFill>
            </a:endParaRPr>
          </a:p>
          <a:p>
            <a:pPr indent="-342900" lvl="0" marL="457200" rtl="0" algn="l">
              <a:spcBef>
                <a:spcPts val="1000"/>
              </a:spcBef>
              <a:spcAft>
                <a:spcPts val="1000"/>
              </a:spcAft>
              <a:buClr>
                <a:schemeClr val="dk2"/>
              </a:buClr>
              <a:buSzPts val="1800"/>
              <a:buChar char="●"/>
            </a:pPr>
            <a:r>
              <a:rPr lang="en" sz="1800">
                <a:solidFill>
                  <a:schemeClr val="dk2"/>
                </a:solidFill>
              </a:rPr>
              <a:t>5 consortium schools use the same essay assessment that can be completed once and submitted to all schools through </a:t>
            </a:r>
            <a:r>
              <a:rPr lang="en" sz="1800">
                <a:solidFill>
                  <a:srgbClr val="FF9900"/>
                </a:solidFill>
              </a:rPr>
              <a:t>MySchools.nyc</a:t>
            </a:r>
            <a:endParaRPr sz="1800">
              <a:solidFill>
                <a:srgbClr val="FF99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Auditions, Portfolios, etc.</a:t>
            </a:r>
            <a:endParaRPr/>
          </a:p>
        </p:txBody>
      </p:sp>
      <p:sp>
        <p:nvSpPr>
          <p:cNvPr id="274" name="Google Shape;274;p41"/>
          <p:cNvSpPr txBox="1"/>
          <p:nvPr>
            <p:ph idx="1" type="body"/>
          </p:nvPr>
        </p:nvSpPr>
        <p:spPr>
          <a:xfrm>
            <a:off x="311700" y="1457275"/>
            <a:ext cx="8520600" cy="3416400"/>
          </a:xfrm>
          <a:prstGeom prst="rect">
            <a:avLst/>
          </a:prstGeom>
        </p:spPr>
        <p:txBody>
          <a:bodyPr anchorCtr="0" anchor="t" bIns="91425" lIns="91425" spcFirstLastPara="1" rIns="91425" wrap="square" tIns="91425">
            <a:normAutofit fontScale="47500" lnSpcReduction="20000"/>
          </a:bodyPr>
          <a:lstStyle/>
          <a:p>
            <a:pPr indent="-329889" lvl="0" marL="457200" rtl="0" algn="l">
              <a:spcBef>
                <a:spcPts val="0"/>
              </a:spcBef>
              <a:spcAft>
                <a:spcPts val="0"/>
              </a:spcAft>
              <a:buSzPct val="100000"/>
              <a:buChar char="●"/>
            </a:pPr>
            <a:r>
              <a:rPr lang="en" sz="3358"/>
              <a:t>V</a:t>
            </a:r>
            <a:r>
              <a:rPr lang="en" sz="3358"/>
              <a:t>irtual auditions - All schools offer, Upload to </a:t>
            </a:r>
            <a:r>
              <a:rPr lang="en" sz="3358">
                <a:solidFill>
                  <a:srgbClr val="FF9900"/>
                </a:solidFill>
              </a:rPr>
              <a:t>MySchools.nyc</a:t>
            </a:r>
            <a:endParaRPr sz="3358">
              <a:solidFill>
                <a:srgbClr val="FF9900"/>
              </a:solidFill>
            </a:endParaRPr>
          </a:p>
          <a:p>
            <a:pPr indent="-329889" lvl="0" marL="457200" rtl="0" algn="l">
              <a:spcBef>
                <a:spcPts val="1000"/>
              </a:spcBef>
              <a:spcAft>
                <a:spcPts val="0"/>
              </a:spcAft>
              <a:buSzPct val="100000"/>
              <a:buChar char="●"/>
            </a:pPr>
            <a:r>
              <a:rPr lang="en" sz="3358"/>
              <a:t>I</a:t>
            </a:r>
            <a:r>
              <a:rPr lang="en" sz="3358"/>
              <a:t>n-person auditions - Some schools offer, check school’s website to sign up.</a:t>
            </a:r>
            <a:endParaRPr sz="3358"/>
          </a:p>
          <a:p>
            <a:pPr indent="-329889" lvl="0" marL="457200" rtl="0" algn="l">
              <a:spcBef>
                <a:spcPts val="1000"/>
              </a:spcBef>
              <a:spcAft>
                <a:spcPts val="0"/>
              </a:spcAft>
              <a:buSzPct val="100000"/>
              <a:buChar char="●"/>
            </a:pPr>
            <a:r>
              <a:rPr lang="en" sz="3358"/>
              <a:t>C</a:t>
            </a:r>
            <a:r>
              <a:rPr lang="en" sz="3358"/>
              <a:t>ommon audition components - can use the same audition for multiple programs.</a:t>
            </a:r>
            <a:endParaRPr sz="3358"/>
          </a:p>
          <a:p>
            <a:pPr indent="-329889" lvl="0" marL="457200" rtl="0" algn="l">
              <a:spcBef>
                <a:spcPts val="1000"/>
              </a:spcBef>
              <a:spcAft>
                <a:spcPts val="0"/>
              </a:spcAft>
              <a:buClr>
                <a:srgbClr val="333333"/>
              </a:buClr>
              <a:buSzPct val="100000"/>
              <a:buFont typeface="Roboto"/>
              <a:buChar char="●"/>
            </a:pPr>
            <a:r>
              <a:rPr lang="en" sz="3358">
                <a:solidFill>
                  <a:srgbClr val="333333"/>
                </a:solidFill>
                <a:latin typeface="Roboto"/>
                <a:ea typeface="Roboto"/>
                <a:cs typeface="Roboto"/>
                <a:sym typeface="Roboto"/>
              </a:rPr>
              <a:t>Programs score auditions &amp; students are admitted in descending score order. </a:t>
            </a:r>
            <a:endParaRPr sz="3358">
              <a:solidFill>
                <a:srgbClr val="333333"/>
              </a:solidFill>
              <a:latin typeface="Roboto"/>
              <a:ea typeface="Roboto"/>
              <a:cs typeface="Roboto"/>
              <a:sym typeface="Roboto"/>
            </a:endParaRPr>
          </a:p>
          <a:p>
            <a:pPr indent="-329889" lvl="0" marL="457200" rtl="0" algn="l">
              <a:spcBef>
                <a:spcPts val="1000"/>
              </a:spcBef>
              <a:spcAft>
                <a:spcPts val="0"/>
              </a:spcAft>
              <a:buClr>
                <a:srgbClr val="333333"/>
              </a:buClr>
              <a:buSzPct val="100000"/>
              <a:buFont typeface="Roboto"/>
              <a:buChar char="●"/>
            </a:pPr>
            <a:r>
              <a:rPr lang="en" sz="3358">
                <a:solidFill>
                  <a:srgbClr val="333333"/>
                </a:solidFill>
                <a:latin typeface="Roboto"/>
                <a:ea typeface="Roboto"/>
                <a:cs typeface="Roboto"/>
                <a:sym typeface="Roboto"/>
              </a:rPr>
              <a:t>Academic records are not used at programs with an audition admissions method</a:t>
            </a:r>
            <a:endParaRPr sz="3358">
              <a:solidFill>
                <a:srgbClr val="333333"/>
              </a:solidFill>
              <a:latin typeface="Roboto"/>
              <a:ea typeface="Roboto"/>
              <a:cs typeface="Roboto"/>
              <a:sym typeface="Roboto"/>
            </a:endParaRPr>
          </a:p>
          <a:p>
            <a:pPr indent="-329889" lvl="1" marL="914400" rtl="0" algn="l">
              <a:spcBef>
                <a:spcPts val="1000"/>
              </a:spcBef>
              <a:spcAft>
                <a:spcPts val="0"/>
              </a:spcAft>
              <a:buClr>
                <a:srgbClr val="333333"/>
              </a:buClr>
              <a:buSzPct val="100000"/>
              <a:buFont typeface="Roboto"/>
              <a:buChar char="○"/>
            </a:pPr>
            <a:r>
              <a:rPr lang="en" sz="3358">
                <a:solidFill>
                  <a:srgbClr val="333333"/>
                </a:solidFill>
                <a:latin typeface="Roboto"/>
                <a:ea typeface="Roboto"/>
                <a:cs typeface="Roboto"/>
                <a:sym typeface="Roboto"/>
              </a:rPr>
              <a:t>Except Laguardia - must have at least 65 in each core course subject</a:t>
            </a:r>
            <a:endParaRPr sz="3358">
              <a:solidFill>
                <a:srgbClr val="333333"/>
              </a:solidFill>
              <a:latin typeface="Roboto"/>
              <a:ea typeface="Roboto"/>
              <a:cs typeface="Roboto"/>
              <a:sym typeface="Roboto"/>
            </a:endParaRPr>
          </a:p>
          <a:p>
            <a:pPr indent="0" lvl="0" marL="0" rtl="0" algn="l">
              <a:spcBef>
                <a:spcPts val="2700"/>
              </a:spcBef>
              <a:spcAft>
                <a:spcPts val="0"/>
              </a:spcAft>
              <a:buClr>
                <a:schemeClr val="dk1"/>
              </a:buClr>
              <a:buSzPct val="100000"/>
              <a:buFont typeface="Arial"/>
              <a:buNone/>
            </a:pPr>
            <a:r>
              <a:t/>
            </a:r>
            <a:endParaRPr sz="1100">
              <a:solidFill>
                <a:schemeClr val="dk1"/>
              </a:solidFill>
            </a:endParaRPr>
          </a:p>
          <a:p>
            <a:pPr indent="0" lvl="0" marL="0" rtl="0" algn="l">
              <a:spcBef>
                <a:spcPts val="0"/>
              </a:spcBef>
              <a:spcAft>
                <a:spcPts val="0"/>
              </a:spcAft>
              <a:buNone/>
            </a:pPr>
            <a:r>
              <a:rPr lang="en" sz="2993" u="sng">
                <a:solidFill>
                  <a:schemeClr val="hlink"/>
                </a:solidFill>
                <a:hlinkClick r:id="rId3"/>
              </a:rPr>
              <a:t>https://www.schools.nyc.gov/enrollment/enroll-grade-by-grade/high-school/high-school-auditions</a:t>
            </a:r>
            <a:endParaRPr sz="3693"/>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Upcoming CEC Meetings</a:t>
            </a:r>
            <a:endParaRPr/>
          </a:p>
        </p:txBody>
      </p:sp>
      <p:sp>
        <p:nvSpPr>
          <p:cNvPr id="67" name="Google Shape;67;p15"/>
          <p:cNvSpPr txBox="1"/>
          <p:nvPr>
            <p:ph idx="1" type="body"/>
          </p:nvPr>
        </p:nvSpPr>
        <p:spPr>
          <a:xfrm>
            <a:off x="311700" y="1469800"/>
            <a:ext cx="8520600" cy="2718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solidFill>
                  <a:srgbClr val="FF9900"/>
                </a:solidFill>
              </a:rPr>
              <a:t>Nov. 12, 6:30 pm</a:t>
            </a:r>
            <a:r>
              <a:rPr lang="en">
                <a:solidFill>
                  <a:srgbClr val="FF9900"/>
                </a:solidFill>
              </a:rPr>
              <a:t> </a:t>
            </a:r>
            <a:r>
              <a:rPr lang="en"/>
              <a:t>on Zoom MS Committee - Parents Helping Parents</a:t>
            </a:r>
            <a:endParaRPr/>
          </a:p>
          <a:p>
            <a:pPr indent="0" lvl="0" marL="457200" rtl="0" algn="l">
              <a:spcBef>
                <a:spcPts val="1200"/>
              </a:spcBef>
              <a:spcAft>
                <a:spcPts val="0"/>
              </a:spcAft>
              <a:buNone/>
            </a:pPr>
            <a:r>
              <a:t/>
            </a:r>
            <a:endParaRPr sz="100"/>
          </a:p>
          <a:p>
            <a:pPr indent="-317500" lvl="1" marL="914400" rtl="0" algn="l">
              <a:spcBef>
                <a:spcPts val="1200"/>
              </a:spcBef>
              <a:spcAft>
                <a:spcPts val="0"/>
              </a:spcAft>
              <a:buSzPts val="1400"/>
              <a:buChar char="○"/>
            </a:pPr>
            <a:r>
              <a:rPr lang="en"/>
              <a:t>Middle School Applicants Hear from Parents of Current Middle Schoolers in D3 </a:t>
            </a:r>
            <a:endParaRPr/>
          </a:p>
          <a:p>
            <a:pPr indent="0" lvl="0" marL="457200" rtl="0" algn="l">
              <a:spcBef>
                <a:spcPts val="1200"/>
              </a:spcBef>
              <a:spcAft>
                <a:spcPts val="0"/>
              </a:spcAft>
              <a:buNone/>
            </a:pPr>
            <a:r>
              <a:t/>
            </a:r>
            <a:endParaRPr b="1"/>
          </a:p>
          <a:p>
            <a:pPr indent="-342900" lvl="0" marL="457200" rtl="0" algn="l">
              <a:spcBef>
                <a:spcPts val="1200"/>
              </a:spcBef>
              <a:spcAft>
                <a:spcPts val="0"/>
              </a:spcAft>
              <a:buSzPts val="1800"/>
              <a:buChar char="●"/>
            </a:pPr>
            <a:r>
              <a:rPr b="1" lang="en">
                <a:solidFill>
                  <a:srgbClr val="FF9900"/>
                </a:solidFill>
              </a:rPr>
              <a:t>Nov. 19, 6:30 pm</a:t>
            </a:r>
            <a:r>
              <a:rPr lang="en"/>
              <a:t> on Zoom &amp; In person at WESS - Business &amp; Calendar Mtg.</a:t>
            </a:r>
            <a:endParaRPr/>
          </a:p>
          <a:p>
            <a:pPr indent="0" lvl="0" marL="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
        <p:nvSpPr>
          <p:cNvPr id="68" name="Google Shape;68;p15"/>
          <p:cNvSpPr txBox="1"/>
          <p:nvPr/>
        </p:nvSpPr>
        <p:spPr>
          <a:xfrm>
            <a:off x="1904600" y="3518675"/>
            <a:ext cx="5165100" cy="115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Visit </a:t>
            </a:r>
            <a:r>
              <a:rPr b="1" lang="en" sz="1800">
                <a:solidFill>
                  <a:schemeClr val="dk2"/>
                </a:solidFill>
              </a:rPr>
              <a:t>CEC3.org</a:t>
            </a:r>
            <a:r>
              <a:rPr lang="en" sz="1800">
                <a:solidFill>
                  <a:schemeClr val="dk2"/>
                </a:solidFill>
              </a:rPr>
              <a:t> for more info</a:t>
            </a:r>
            <a:endParaRPr sz="18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Audition Schools in D3 Borders </a:t>
            </a:r>
            <a:endParaRPr/>
          </a:p>
        </p:txBody>
      </p:sp>
      <p:sp>
        <p:nvSpPr>
          <p:cNvPr id="280" name="Google Shape;280;p42"/>
          <p:cNvSpPr txBox="1"/>
          <p:nvPr>
            <p:ph idx="1" type="body"/>
          </p:nvPr>
        </p:nvSpPr>
        <p:spPr>
          <a:xfrm>
            <a:off x="311700" y="1108325"/>
            <a:ext cx="8520600" cy="3819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000"/>
              <a:t>Special Music School (K-12) </a:t>
            </a:r>
            <a:endParaRPr sz="2000"/>
          </a:p>
          <a:p>
            <a:pPr indent="-323850" lvl="0" marL="457200" rtl="0" algn="l">
              <a:spcBef>
                <a:spcPts val="1000"/>
              </a:spcBef>
              <a:spcAft>
                <a:spcPts val="0"/>
              </a:spcAft>
              <a:buSzPts val="1500"/>
              <a:buChar char="●"/>
            </a:pPr>
            <a:r>
              <a:rPr lang="en" sz="1500"/>
              <a:t>Virtual or In-person auditions</a:t>
            </a:r>
            <a:endParaRPr sz="1500"/>
          </a:p>
          <a:p>
            <a:pPr indent="-323850" lvl="0" marL="457200" rtl="0" algn="l">
              <a:spcBef>
                <a:spcPts val="1000"/>
              </a:spcBef>
              <a:spcAft>
                <a:spcPts val="0"/>
              </a:spcAft>
              <a:buSzPts val="1500"/>
              <a:buChar char="●"/>
            </a:pPr>
            <a:r>
              <a:rPr lang="en" sz="1500"/>
              <a:t>Auditions for three concentrations</a:t>
            </a:r>
            <a:endParaRPr sz="1500"/>
          </a:p>
          <a:p>
            <a:pPr indent="-323850" lvl="1" marL="914400" rtl="0" algn="l">
              <a:spcBef>
                <a:spcPts val="1000"/>
              </a:spcBef>
              <a:spcAft>
                <a:spcPts val="0"/>
              </a:spcAft>
              <a:buSzPts val="1500"/>
              <a:buChar char="○"/>
            </a:pPr>
            <a:r>
              <a:rPr lang="en" sz="1500"/>
              <a:t>Composition Concentration</a:t>
            </a:r>
            <a:endParaRPr sz="1500"/>
          </a:p>
          <a:p>
            <a:pPr indent="-323850" lvl="1" marL="914400" rtl="0" algn="l">
              <a:spcBef>
                <a:spcPts val="1000"/>
              </a:spcBef>
              <a:spcAft>
                <a:spcPts val="0"/>
              </a:spcAft>
              <a:buSzPts val="1500"/>
              <a:buChar char="○"/>
            </a:pPr>
            <a:r>
              <a:rPr lang="en" sz="1500"/>
              <a:t>Instrumental Concentration</a:t>
            </a:r>
            <a:endParaRPr sz="1500"/>
          </a:p>
          <a:p>
            <a:pPr indent="-323850" lvl="2" marL="1371600" rtl="0" algn="l">
              <a:spcBef>
                <a:spcPts val="1000"/>
              </a:spcBef>
              <a:spcAft>
                <a:spcPts val="0"/>
              </a:spcAft>
              <a:buSzPts val="1500"/>
              <a:buChar char="■"/>
            </a:pPr>
            <a:r>
              <a:rPr lang="en">
                <a:solidFill>
                  <a:srgbClr val="292829"/>
                </a:solidFill>
                <a:highlight>
                  <a:srgbClr val="FFFFFF"/>
                </a:highlight>
                <a:latin typeface="Calibri"/>
                <a:ea typeface="Calibri"/>
                <a:cs typeface="Calibri"/>
                <a:sym typeface="Calibri"/>
              </a:rPr>
              <a:t>piano, violin, viola, cello, double bass, guitar, flute, oboe, clarinet, bassoon, saxophones trumpet, French horn, trombone, euphonium/baritone, tuba and percussion.</a:t>
            </a:r>
            <a:endParaRPr sz="1500"/>
          </a:p>
          <a:p>
            <a:pPr indent="-323850" lvl="1" marL="914400" rtl="0" algn="l">
              <a:spcBef>
                <a:spcPts val="1000"/>
              </a:spcBef>
              <a:spcAft>
                <a:spcPts val="0"/>
              </a:spcAft>
              <a:buSzPts val="1500"/>
              <a:buChar char="○"/>
            </a:pPr>
            <a:r>
              <a:rPr lang="en" sz="1500"/>
              <a:t>Vocal Concentration</a:t>
            </a:r>
            <a:endParaRPr sz="1500">
              <a:latin typeface="Roboto"/>
              <a:ea typeface="Roboto"/>
              <a:cs typeface="Roboto"/>
              <a:sym typeface="Roboto"/>
            </a:endParaRPr>
          </a:p>
          <a:p>
            <a:pPr indent="-228600" lvl="0" marL="400050" rtl="0" algn="l">
              <a:lnSpc>
                <a:spcPct val="100000"/>
              </a:lnSpc>
              <a:spcBef>
                <a:spcPts val="1000"/>
              </a:spcBef>
              <a:spcAft>
                <a:spcPts val="0"/>
              </a:spcAft>
              <a:buNone/>
            </a:pPr>
            <a:r>
              <a:t/>
            </a:r>
            <a:endParaRPr sz="100">
              <a:latin typeface="Roboto"/>
              <a:ea typeface="Roboto"/>
              <a:cs typeface="Roboto"/>
              <a:sym typeface="Roboto"/>
            </a:endParaRPr>
          </a:p>
          <a:p>
            <a:pPr indent="-323850" lvl="0" marL="457200" rtl="0" algn="l">
              <a:lnSpc>
                <a:spcPct val="100000"/>
              </a:lnSpc>
              <a:spcBef>
                <a:spcPts val="0"/>
              </a:spcBef>
              <a:spcAft>
                <a:spcPts val="0"/>
              </a:spcAft>
              <a:buSzPts val="1500"/>
              <a:buFont typeface="Roboto"/>
              <a:buChar char="●"/>
            </a:pPr>
            <a:r>
              <a:rPr lang="en" sz="1500">
                <a:latin typeface="Roboto"/>
                <a:ea typeface="Roboto"/>
                <a:cs typeface="Roboto"/>
                <a:sym typeface="Roboto"/>
              </a:rPr>
              <a:t>More openings in HS than MS</a:t>
            </a:r>
            <a:endParaRPr sz="1500">
              <a:latin typeface="Roboto"/>
              <a:ea typeface="Roboto"/>
              <a:cs typeface="Roboto"/>
              <a:sym typeface="Roboto"/>
            </a:endParaRPr>
          </a:p>
          <a:p>
            <a:pPr indent="0" lvl="0" marL="0" rtl="0" algn="l">
              <a:lnSpc>
                <a:spcPct val="100000"/>
              </a:lnSpc>
              <a:spcBef>
                <a:spcPts val="0"/>
              </a:spcBef>
              <a:spcAft>
                <a:spcPts val="0"/>
              </a:spcAft>
              <a:buNone/>
            </a:pPr>
            <a:r>
              <a:t/>
            </a:r>
            <a:endParaRPr sz="1500">
              <a:latin typeface="Roboto"/>
              <a:ea typeface="Roboto"/>
              <a:cs typeface="Roboto"/>
              <a:sym typeface="Roboto"/>
            </a:endParaRPr>
          </a:p>
          <a:p>
            <a:pPr indent="0" lvl="0" marL="0" rtl="0" algn="l">
              <a:lnSpc>
                <a:spcPct val="100000"/>
              </a:lnSpc>
              <a:spcBef>
                <a:spcPts val="0"/>
              </a:spcBef>
              <a:spcAft>
                <a:spcPts val="0"/>
              </a:spcAft>
              <a:buNone/>
            </a:pPr>
            <a:r>
              <a:rPr lang="en" sz="1500">
                <a:latin typeface="Roboto"/>
                <a:ea typeface="Roboto"/>
                <a:cs typeface="Roboto"/>
                <a:sym typeface="Roboto"/>
              </a:rPr>
              <a:t>District 3 School, Supt. Kamar Samuels</a:t>
            </a:r>
            <a:endParaRPr sz="1500">
              <a:latin typeface="Roboto"/>
              <a:ea typeface="Roboto"/>
              <a:cs typeface="Roboto"/>
              <a:sym typeface="Roboto"/>
            </a:endParaRPr>
          </a:p>
        </p:txBody>
      </p:sp>
      <p:pic>
        <p:nvPicPr>
          <p:cNvPr id="281" name="Google Shape;281;p42"/>
          <p:cNvPicPr preferRelativeResize="0"/>
          <p:nvPr/>
        </p:nvPicPr>
        <p:blipFill>
          <a:blip r:embed="rId3">
            <a:alphaModFix/>
          </a:blip>
          <a:stretch>
            <a:fillRect/>
          </a:stretch>
        </p:blipFill>
        <p:spPr>
          <a:xfrm>
            <a:off x="6208774" y="531749"/>
            <a:ext cx="1992275" cy="1992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Audition High Schools in D3 Borders </a:t>
            </a:r>
            <a:endParaRPr/>
          </a:p>
        </p:txBody>
      </p:sp>
      <p:sp>
        <p:nvSpPr>
          <p:cNvPr id="287" name="Google Shape;287;p43"/>
          <p:cNvSpPr txBox="1"/>
          <p:nvPr>
            <p:ph idx="1" type="body"/>
          </p:nvPr>
        </p:nvSpPr>
        <p:spPr>
          <a:xfrm>
            <a:off x="311700" y="1097575"/>
            <a:ext cx="8520600" cy="3623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216"/>
              <a:t>Wadleigh Secondary School for the Performing &amp; Visual Arts </a:t>
            </a:r>
            <a:endParaRPr sz="2216"/>
          </a:p>
          <a:p>
            <a:pPr indent="-342900" lvl="0" marL="457200" rtl="0" algn="l">
              <a:spcBef>
                <a:spcPts val="1200"/>
              </a:spcBef>
              <a:spcAft>
                <a:spcPts val="0"/>
              </a:spcAft>
              <a:buSzPts val="1800"/>
              <a:buChar char="●"/>
            </a:pPr>
            <a:r>
              <a:rPr lang="en"/>
              <a:t>Virtual or In-Person Auditions</a:t>
            </a:r>
            <a:endParaRPr/>
          </a:p>
          <a:p>
            <a:pPr indent="-342900" lvl="0" marL="457200" rtl="0" algn="l">
              <a:spcBef>
                <a:spcPts val="1000"/>
              </a:spcBef>
              <a:spcAft>
                <a:spcPts val="0"/>
              </a:spcAft>
              <a:buSzPts val="1800"/>
              <a:buChar char="●"/>
            </a:pPr>
            <a:r>
              <a:rPr lang="en"/>
              <a:t>Admits students by </a:t>
            </a:r>
            <a:r>
              <a:rPr lang="en"/>
              <a:t>audition in one of the following areas:</a:t>
            </a:r>
            <a:endParaRPr/>
          </a:p>
          <a:p>
            <a:pPr indent="-329685" lvl="1" marL="914400" rtl="0" algn="l">
              <a:spcBef>
                <a:spcPts val="1000"/>
              </a:spcBef>
              <a:spcAft>
                <a:spcPts val="0"/>
              </a:spcAft>
              <a:buSzPts val="1592"/>
              <a:buChar char="○"/>
            </a:pPr>
            <a:r>
              <a:rPr lang="en" sz="1591"/>
              <a:t>Dance</a:t>
            </a:r>
            <a:endParaRPr sz="1591"/>
          </a:p>
          <a:p>
            <a:pPr indent="-329685" lvl="1" marL="914400" rtl="0" algn="l">
              <a:spcBef>
                <a:spcPts val="0"/>
              </a:spcBef>
              <a:spcAft>
                <a:spcPts val="0"/>
              </a:spcAft>
              <a:buSzPts val="1592"/>
              <a:buChar char="○"/>
            </a:pPr>
            <a:r>
              <a:rPr lang="en" sz="1591"/>
              <a:t>Instrumental Music</a:t>
            </a:r>
            <a:endParaRPr sz="1591"/>
          </a:p>
          <a:p>
            <a:pPr indent="-329685" lvl="1" marL="914400" rtl="0" algn="l">
              <a:spcBef>
                <a:spcPts val="0"/>
              </a:spcBef>
              <a:spcAft>
                <a:spcPts val="0"/>
              </a:spcAft>
              <a:buSzPts val="1592"/>
              <a:buChar char="○"/>
            </a:pPr>
            <a:r>
              <a:rPr lang="en" sz="1591"/>
              <a:t>Theater Arts</a:t>
            </a:r>
            <a:endParaRPr sz="1591"/>
          </a:p>
          <a:p>
            <a:pPr indent="-329685" lvl="1" marL="914400" rtl="0" algn="l">
              <a:spcBef>
                <a:spcPts val="0"/>
              </a:spcBef>
              <a:spcAft>
                <a:spcPts val="0"/>
              </a:spcAft>
              <a:buSzPts val="1592"/>
              <a:buChar char="○"/>
            </a:pPr>
            <a:r>
              <a:rPr lang="en" sz="1591"/>
              <a:t>Visual Arts</a:t>
            </a:r>
            <a:endParaRPr sz="1591"/>
          </a:p>
          <a:p>
            <a:pPr indent="-329685" lvl="1" marL="914400" rtl="0" algn="l">
              <a:spcBef>
                <a:spcPts val="0"/>
              </a:spcBef>
              <a:spcAft>
                <a:spcPts val="0"/>
              </a:spcAft>
              <a:buSzPts val="1592"/>
              <a:buChar char="○"/>
            </a:pPr>
            <a:r>
              <a:rPr lang="en" sz="1591"/>
              <a:t>Vocal Music</a:t>
            </a:r>
            <a:endParaRPr sz="1591"/>
          </a:p>
          <a:p>
            <a:pPr indent="0" lvl="0" marL="0" rtl="0" algn="l">
              <a:spcBef>
                <a:spcPts val="1200"/>
              </a:spcBef>
              <a:spcAft>
                <a:spcPts val="0"/>
              </a:spcAft>
              <a:buNone/>
            </a:pPr>
            <a:r>
              <a:rPr lang="en" sz="1591"/>
              <a:t>Part of New Visions Public School District, Supt. Noah Angeles</a:t>
            </a:r>
            <a:endParaRPr sz="100"/>
          </a:p>
          <a:p>
            <a:pPr indent="0" lvl="0" marL="0" rtl="0" algn="l">
              <a:spcBef>
                <a:spcPts val="1200"/>
              </a:spcBef>
              <a:spcAft>
                <a:spcPts val="1200"/>
              </a:spcAft>
              <a:buNone/>
            </a:pPr>
            <a:r>
              <a:rPr lang="en" sz="2000" u="sng">
                <a:solidFill>
                  <a:srgbClr val="024CBC"/>
                </a:solidFill>
                <a:hlinkClick r:id="rId3">
                  <a:extLst>
                    <a:ext uri="{A12FA001-AC4F-418D-AE19-62706E023703}">
                      <ahyp:hlinkClr val="tx"/>
                    </a:ext>
                  </a:extLst>
                </a:hlinkClick>
              </a:rPr>
              <a:t>wadleigharts.org</a:t>
            </a:r>
            <a:endParaRPr/>
          </a:p>
        </p:txBody>
      </p:sp>
      <p:pic>
        <p:nvPicPr>
          <p:cNvPr id="288" name="Google Shape;288;p43"/>
          <p:cNvPicPr preferRelativeResize="0"/>
          <p:nvPr/>
        </p:nvPicPr>
        <p:blipFill>
          <a:blip r:embed="rId4">
            <a:alphaModFix/>
          </a:blip>
          <a:stretch>
            <a:fillRect/>
          </a:stretch>
        </p:blipFill>
        <p:spPr>
          <a:xfrm>
            <a:off x="6510079" y="2648304"/>
            <a:ext cx="1940925" cy="1940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Audition Schools in D3 Borders </a:t>
            </a:r>
            <a:endParaRPr/>
          </a:p>
        </p:txBody>
      </p:sp>
      <p:sp>
        <p:nvSpPr>
          <p:cNvPr id="294" name="Google Shape;294;p44"/>
          <p:cNvSpPr txBox="1"/>
          <p:nvPr>
            <p:ph idx="1" type="body"/>
          </p:nvPr>
        </p:nvSpPr>
        <p:spPr>
          <a:xfrm>
            <a:off x="311700" y="1065275"/>
            <a:ext cx="8520600" cy="3873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800"/>
              <a:t>Laguardia High School</a:t>
            </a:r>
            <a:endParaRPr sz="2800"/>
          </a:p>
          <a:p>
            <a:pPr indent="-325782" lvl="0" marL="457200" rtl="0" algn="l">
              <a:spcBef>
                <a:spcPts val="1200"/>
              </a:spcBef>
              <a:spcAft>
                <a:spcPts val="0"/>
              </a:spcAft>
              <a:buSzPct val="100000"/>
              <a:buChar char="●"/>
            </a:pPr>
            <a:r>
              <a:rPr lang="en" sz="1974"/>
              <a:t>Virtual Auditions Only</a:t>
            </a:r>
            <a:endParaRPr sz="1974"/>
          </a:p>
          <a:p>
            <a:pPr indent="-325782" lvl="0" marL="457200" rtl="0" algn="l">
              <a:spcBef>
                <a:spcPts val="1000"/>
              </a:spcBef>
              <a:spcAft>
                <a:spcPts val="0"/>
              </a:spcAft>
              <a:buSzPct val="100000"/>
              <a:buChar char="●"/>
            </a:pPr>
            <a:r>
              <a:rPr lang="en" sz="1974">
                <a:solidFill>
                  <a:srgbClr val="333333"/>
                </a:solidFill>
                <a:latin typeface="Roboto"/>
                <a:ea typeface="Roboto"/>
                <a:cs typeface="Roboto"/>
                <a:sym typeface="Roboto"/>
              </a:rPr>
              <a:t>Must have GPA of 65 or equivalent in each core subject in last school year.</a:t>
            </a:r>
            <a:endParaRPr sz="1974">
              <a:solidFill>
                <a:srgbClr val="333333"/>
              </a:solidFill>
              <a:latin typeface="Roboto"/>
              <a:ea typeface="Roboto"/>
              <a:cs typeface="Roboto"/>
              <a:sym typeface="Roboto"/>
            </a:endParaRPr>
          </a:p>
          <a:p>
            <a:pPr indent="-317182" lvl="0" marL="457200" rtl="0" algn="l">
              <a:spcBef>
                <a:spcPts val="1000"/>
              </a:spcBef>
              <a:spcAft>
                <a:spcPts val="0"/>
              </a:spcAft>
              <a:buSzPct val="91150"/>
              <a:buChar char="●"/>
            </a:pPr>
            <a:r>
              <a:rPr lang="en" sz="1974">
                <a:solidFill>
                  <a:srgbClr val="333333"/>
                </a:solidFill>
                <a:latin typeface="Roboto"/>
                <a:ea typeface="Roboto"/>
                <a:cs typeface="Roboto"/>
                <a:sym typeface="Roboto"/>
              </a:rPr>
              <a:t>6 studios - applicants w/ qualifying scores in &gt;1 studio may receive multiple offers.</a:t>
            </a:r>
            <a:r>
              <a:rPr lang="en" sz="2074">
                <a:solidFill>
                  <a:srgbClr val="333333"/>
                </a:solidFill>
                <a:latin typeface="Roboto"/>
                <a:ea typeface="Roboto"/>
                <a:cs typeface="Roboto"/>
                <a:sym typeface="Roboto"/>
              </a:rPr>
              <a:t> </a:t>
            </a:r>
            <a:endParaRPr sz="2074">
              <a:solidFill>
                <a:srgbClr val="333333"/>
              </a:solidFill>
              <a:latin typeface="Roboto"/>
              <a:ea typeface="Roboto"/>
              <a:cs typeface="Roboto"/>
              <a:sym typeface="Roboto"/>
            </a:endParaRPr>
          </a:p>
          <a:p>
            <a:pPr indent="-330703" lvl="1" marL="914400" rtl="0" algn="l">
              <a:spcBef>
                <a:spcPts val="1000"/>
              </a:spcBef>
              <a:spcAft>
                <a:spcPts val="0"/>
              </a:spcAft>
              <a:buClr>
                <a:srgbClr val="333333"/>
              </a:buClr>
              <a:buSzPct val="100000"/>
              <a:buFont typeface="Roboto"/>
              <a:buChar char="○"/>
            </a:pPr>
            <a:r>
              <a:rPr lang="en" sz="2074">
                <a:solidFill>
                  <a:srgbClr val="333333"/>
                </a:solidFill>
                <a:latin typeface="Roboto"/>
                <a:ea typeface="Roboto"/>
                <a:cs typeface="Roboto"/>
                <a:sym typeface="Roboto"/>
              </a:rPr>
              <a:t>Dance</a:t>
            </a:r>
            <a:endParaRPr sz="2074">
              <a:solidFill>
                <a:srgbClr val="333333"/>
              </a:solidFill>
              <a:latin typeface="Roboto"/>
              <a:ea typeface="Roboto"/>
              <a:cs typeface="Roboto"/>
              <a:sym typeface="Roboto"/>
            </a:endParaRPr>
          </a:p>
          <a:p>
            <a:pPr indent="-330703" lvl="1" marL="914400" rtl="0" algn="l">
              <a:spcBef>
                <a:spcPts val="0"/>
              </a:spcBef>
              <a:spcAft>
                <a:spcPts val="0"/>
              </a:spcAft>
              <a:buClr>
                <a:srgbClr val="333333"/>
              </a:buClr>
              <a:buSzPct val="100000"/>
              <a:buFont typeface="Roboto"/>
              <a:buChar char="○"/>
            </a:pPr>
            <a:r>
              <a:rPr lang="en" sz="2074">
                <a:solidFill>
                  <a:srgbClr val="333333"/>
                </a:solidFill>
                <a:latin typeface="Roboto"/>
                <a:ea typeface="Roboto"/>
                <a:cs typeface="Roboto"/>
                <a:sym typeface="Roboto"/>
              </a:rPr>
              <a:t>Drama (Theater)</a:t>
            </a:r>
            <a:endParaRPr sz="2074">
              <a:solidFill>
                <a:srgbClr val="333333"/>
              </a:solidFill>
              <a:latin typeface="Roboto"/>
              <a:ea typeface="Roboto"/>
              <a:cs typeface="Roboto"/>
              <a:sym typeface="Roboto"/>
            </a:endParaRPr>
          </a:p>
          <a:p>
            <a:pPr indent="-330703" lvl="1" marL="914400" rtl="0" algn="l">
              <a:spcBef>
                <a:spcPts val="0"/>
              </a:spcBef>
              <a:spcAft>
                <a:spcPts val="0"/>
              </a:spcAft>
              <a:buClr>
                <a:srgbClr val="333333"/>
              </a:buClr>
              <a:buSzPct val="100000"/>
              <a:buFont typeface="Roboto"/>
              <a:buChar char="○"/>
            </a:pPr>
            <a:r>
              <a:rPr lang="en" sz="2074">
                <a:solidFill>
                  <a:srgbClr val="333333"/>
                </a:solidFill>
                <a:latin typeface="Roboto"/>
                <a:ea typeface="Roboto"/>
                <a:cs typeface="Roboto"/>
                <a:sym typeface="Roboto"/>
              </a:rPr>
              <a:t>Instrumental Music</a:t>
            </a:r>
            <a:endParaRPr sz="2074">
              <a:solidFill>
                <a:srgbClr val="333333"/>
              </a:solidFill>
              <a:latin typeface="Roboto"/>
              <a:ea typeface="Roboto"/>
              <a:cs typeface="Roboto"/>
              <a:sym typeface="Roboto"/>
            </a:endParaRPr>
          </a:p>
          <a:p>
            <a:pPr indent="-330703" lvl="1" marL="914400" rtl="0" algn="l">
              <a:spcBef>
                <a:spcPts val="0"/>
              </a:spcBef>
              <a:spcAft>
                <a:spcPts val="0"/>
              </a:spcAft>
              <a:buClr>
                <a:srgbClr val="333333"/>
              </a:buClr>
              <a:buSzPct val="100000"/>
              <a:buFont typeface="Roboto"/>
              <a:buChar char="○"/>
            </a:pPr>
            <a:r>
              <a:rPr lang="en" sz="2074">
                <a:solidFill>
                  <a:srgbClr val="333333"/>
                </a:solidFill>
                <a:latin typeface="Roboto"/>
                <a:ea typeface="Roboto"/>
                <a:cs typeface="Roboto"/>
                <a:sym typeface="Roboto"/>
              </a:rPr>
              <a:t>Technical Theater</a:t>
            </a:r>
            <a:endParaRPr sz="2074">
              <a:solidFill>
                <a:srgbClr val="333333"/>
              </a:solidFill>
              <a:latin typeface="Roboto"/>
              <a:ea typeface="Roboto"/>
              <a:cs typeface="Roboto"/>
              <a:sym typeface="Roboto"/>
            </a:endParaRPr>
          </a:p>
          <a:p>
            <a:pPr indent="-330703" lvl="1" marL="914400" rtl="0" algn="l">
              <a:spcBef>
                <a:spcPts val="0"/>
              </a:spcBef>
              <a:spcAft>
                <a:spcPts val="0"/>
              </a:spcAft>
              <a:buClr>
                <a:srgbClr val="333333"/>
              </a:buClr>
              <a:buSzPct val="100000"/>
              <a:buFont typeface="Roboto"/>
              <a:buChar char="○"/>
            </a:pPr>
            <a:r>
              <a:rPr lang="en" sz="2074">
                <a:solidFill>
                  <a:srgbClr val="333333"/>
                </a:solidFill>
                <a:latin typeface="Roboto"/>
                <a:ea typeface="Roboto"/>
                <a:cs typeface="Roboto"/>
                <a:sym typeface="Roboto"/>
              </a:rPr>
              <a:t>Vocal Music</a:t>
            </a:r>
            <a:endParaRPr sz="2074">
              <a:solidFill>
                <a:srgbClr val="333333"/>
              </a:solidFill>
              <a:latin typeface="Roboto"/>
              <a:ea typeface="Roboto"/>
              <a:cs typeface="Roboto"/>
              <a:sym typeface="Roboto"/>
            </a:endParaRPr>
          </a:p>
          <a:p>
            <a:pPr indent="0" lvl="0" marL="914400" rtl="0" algn="l">
              <a:spcBef>
                <a:spcPts val="0"/>
              </a:spcBef>
              <a:spcAft>
                <a:spcPts val="0"/>
              </a:spcAft>
              <a:buNone/>
            </a:pPr>
            <a:r>
              <a:t/>
            </a:r>
            <a:endParaRPr sz="2074">
              <a:solidFill>
                <a:srgbClr val="333333"/>
              </a:solidFill>
              <a:latin typeface="Roboto"/>
              <a:ea typeface="Roboto"/>
              <a:cs typeface="Roboto"/>
              <a:sym typeface="Roboto"/>
            </a:endParaRPr>
          </a:p>
          <a:p>
            <a:pPr indent="0" lvl="0" marL="0" rtl="0" algn="l">
              <a:spcBef>
                <a:spcPts val="0"/>
              </a:spcBef>
              <a:spcAft>
                <a:spcPts val="0"/>
              </a:spcAft>
              <a:buNone/>
            </a:pPr>
            <a:r>
              <a:rPr lang="en" sz="2074">
                <a:solidFill>
                  <a:srgbClr val="333333"/>
                </a:solidFill>
                <a:latin typeface="Roboto"/>
                <a:ea typeface="Roboto"/>
                <a:cs typeface="Roboto"/>
                <a:sym typeface="Roboto"/>
              </a:rPr>
              <a:t>Manhattan HS District, Supt. Gary Beidleman </a:t>
            </a:r>
            <a:endParaRPr sz="2074">
              <a:solidFill>
                <a:srgbClr val="333333"/>
              </a:solidFill>
              <a:latin typeface="Roboto"/>
              <a:ea typeface="Roboto"/>
              <a:cs typeface="Roboto"/>
              <a:sym typeface="Roboto"/>
            </a:endParaRPr>
          </a:p>
          <a:p>
            <a:pPr indent="0" lvl="0" marL="914400" rtl="0" algn="l">
              <a:spcBef>
                <a:spcPts val="0"/>
              </a:spcBef>
              <a:spcAft>
                <a:spcPts val="0"/>
              </a:spcAft>
              <a:buNone/>
            </a:pPr>
            <a:r>
              <a:t/>
            </a:r>
            <a:endParaRPr sz="1500">
              <a:solidFill>
                <a:srgbClr val="333333"/>
              </a:solidFill>
              <a:latin typeface="Roboto"/>
              <a:ea typeface="Roboto"/>
              <a:cs typeface="Roboto"/>
              <a:sym typeface="Roboto"/>
            </a:endParaRPr>
          </a:p>
          <a:p>
            <a:pPr indent="0" lvl="0" marL="0" rtl="0" algn="l">
              <a:spcBef>
                <a:spcPts val="0"/>
              </a:spcBef>
              <a:spcAft>
                <a:spcPts val="1200"/>
              </a:spcAft>
              <a:buNone/>
            </a:pPr>
            <a:r>
              <a:rPr lang="en" sz="2500" u="sng">
                <a:solidFill>
                  <a:schemeClr val="hlink"/>
                </a:solidFill>
                <a:hlinkClick r:id="rId3"/>
              </a:rPr>
              <a:t>https://www.laguardiahs.org/</a:t>
            </a:r>
            <a:endParaRPr/>
          </a:p>
        </p:txBody>
      </p:sp>
      <p:pic>
        <p:nvPicPr>
          <p:cNvPr id="295" name="Google Shape;295;p44"/>
          <p:cNvPicPr preferRelativeResize="0"/>
          <p:nvPr/>
        </p:nvPicPr>
        <p:blipFill>
          <a:blip r:embed="rId4">
            <a:alphaModFix/>
          </a:blip>
          <a:stretch>
            <a:fillRect/>
          </a:stretch>
        </p:blipFill>
        <p:spPr>
          <a:xfrm>
            <a:off x="6585400" y="3394600"/>
            <a:ext cx="2007025" cy="15444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Audition Schools in Manhattan</a:t>
            </a:r>
            <a:endParaRPr/>
          </a:p>
        </p:txBody>
      </p:sp>
      <p:sp>
        <p:nvSpPr>
          <p:cNvPr id="301" name="Google Shape;301;p45"/>
          <p:cNvSpPr txBox="1"/>
          <p:nvPr>
            <p:ph idx="1" type="body"/>
          </p:nvPr>
        </p:nvSpPr>
        <p:spPr>
          <a:xfrm>
            <a:off x="311700" y="1152475"/>
            <a:ext cx="8520600" cy="38835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sz="3200"/>
              <a:t>Gramercy Arts High School (02M374) </a:t>
            </a:r>
            <a:endParaRPr sz="3200"/>
          </a:p>
          <a:p>
            <a:pPr indent="0" lvl="0" marL="0" rtl="0" algn="l">
              <a:spcBef>
                <a:spcPts val="1200"/>
              </a:spcBef>
              <a:spcAft>
                <a:spcPts val="0"/>
              </a:spcAft>
              <a:buClr>
                <a:schemeClr val="dk1"/>
              </a:buClr>
              <a:buSzPct val="34375"/>
              <a:buFont typeface="Arial"/>
              <a:buNone/>
            </a:pPr>
            <a:r>
              <a:rPr lang="en" sz="3200"/>
              <a:t>Professional Performing Arts High School (02M408)</a:t>
            </a:r>
            <a:endParaRPr sz="3200"/>
          </a:p>
          <a:p>
            <a:pPr indent="0" lvl="0" marL="0" rtl="0" algn="l">
              <a:spcBef>
                <a:spcPts val="1200"/>
              </a:spcBef>
              <a:spcAft>
                <a:spcPts val="0"/>
              </a:spcAft>
              <a:buNone/>
            </a:pPr>
            <a:r>
              <a:rPr lang="en" sz="3200"/>
              <a:t>Talent Unlimited (02M519)</a:t>
            </a:r>
            <a:endParaRPr sz="3200"/>
          </a:p>
          <a:p>
            <a:pPr indent="0" lvl="0" marL="0" rtl="0" algn="l">
              <a:spcBef>
                <a:spcPts val="1200"/>
              </a:spcBef>
              <a:spcAft>
                <a:spcPts val="0"/>
              </a:spcAft>
              <a:buNone/>
            </a:pPr>
            <a:r>
              <a:rPr lang="en" sz="3200"/>
              <a:t>Repertory Company High School for Theatre Arts (02M531)</a:t>
            </a:r>
            <a:endParaRPr sz="3200"/>
          </a:p>
          <a:p>
            <a:pPr indent="0" lvl="0" marL="0" rtl="0" algn="l">
              <a:spcBef>
                <a:spcPts val="1200"/>
              </a:spcBef>
              <a:spcAft>
                <a:spcPts val="0"/>
              </a:spcAft>
              <a:buNone/>
            </a:pPr>
            <a:r>
              <a:rPr lang="en" sz="3200"/>
              <a:t>The High School for Fashion Industries (02M600)</a:t>
            </a:r>
            <a:endParaRPr sz="3200"/>
          </a:p>
          <a:p>
            <a:pPr indent="0" lvl="0" marL="0" rtl="0" algn="l">
              <a:spcBef>
                <a:spcPts val="1200"/>
              </a:spcBef>
              <a:spcAft>
                <a:spcPts val="0"/>
              </a:spcAft>
              <a:buNone/>
            </a:pPr>
            <a:r>
              <a:rPr lang="en" sz="3200"/>
              <a:t>Art and Design High School (02M630)</a:t>
            </a:r>
            <a:endParaRPr sz="3200"/>
          </a:p>
          <a:p>
            <a:pPr indent="0" lvl="0" marL="0" rtl="0" algn="l">
              <a:spcBef>
                <a:spcPts val="1200"/>
              </a:spcBef>
              <a:spcAft>
                <a:spcPts val="0"/>
              </a:spcAft>
              <a:buNone/>
            </a:pPr>
            <a:r>
              <a:t/>
            </a:r>
            <a:endParaRPr sz="200"/>
          </a:p>
          <a:p>
            <a:pPr indent="0" lvl="0" marL="0" rtl="0" algn="l">
              <a:spcBef>
                <a:spcPts val="1200"/>
              </a:spcBef>
              <a:spcAft>
                <a:spcPts val="1200"/>
              </a:spcAft>
              <a:buNone/>
            </a:pPr>
            <a:r>
              <a:rPr lang="en" sz="2100" u="sng">
                <a:solidFill>
                  <a:schemeClr val="hlink"/>
                </a:solidFill>
                <a:hlinkClick r:id="rId3"/>
              </a:rPr>
              <a:t>https://www.schools.nyc.gov/enrollment/enroll-grade-by-grade/high-school/high-school-auditions</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Process - SHSAT</a:t>
            </a:r>
            <a:endParaRPr/>
          </a:p>
        </p:txBody>
      </p:sp>
      <p:sp>
        <p:nvSpPr>
          <p:cNvPr id="307" name="Google Shape;307;p46"/>
          <p:cNvSpPr txBox="1"/>
          <p:nvPr>
            <p:ph idx="1" type="body"/>
          </p:nvPr>
        </p:nvSpPr>
        <p:spPr>
          <a:xfrm>
            <a:off x="311700" y="1152475"/>
            <a:ext cx="8520600" cy="3948000"/>
          </a:xfrm>
          <a:prstGeom prst="rect">
            <a:avLst/>
          </a:prstGeom>
        </p:spPr>
        <p:txBody>
          <a:bodyPr anchorCtr="0" anchor="t" bIns="91425" lIns="91425" spcFirstLastPara="1" rIns="91425" wrap="square" tIns="91425">
            <a:normAutofit fontScale="25000"/>
          </a:bodyPr>
          <a:lstStyle/>
          <a:p>
            <a:pPr indent="-342900" lvl="0" marL="457200" rtl="0" algn="l">
              <a:spcBef>
                <a:spcPts val="0"/>
              </a:spcBef>
              <a:spcAft>
                <a:spcPts val="0"/>
              </a:spcAft>
              <a:buSzPct val="100000"/>
              <a:buChar char="●"/>
            </a:pPr>
            <a:r>
              <a:rPr lang="en" sz="7200"/>
              <a:t>For 8th &amp; 9th Grade Applicants to SHSAT Schools </a:t>
            </a:r>
            <a:endParaRPr sz="7200"/>
          </a:p>
          <a:p>
            <a:pPr indent="-323850" lvl="1" marL="914400" rtl="0" algn="l">
              <a:spcBef>
                <a:spcPts val="1000"/>
              </a:spcBef>
              <a:spcAft>
                <a:spcPts val="0"/>
              </a:spcAft>
              <a:buSzPct val="100000"/>
              <a:buChar char="○"/>
            </a:pPr>
            <a:r>
              <a:rPr lang="en" sz="6000"/>
              <a:t>Register to take the SHSAT exam by Oct. 18 in </a:t>
            </a:r>
            <a:r>
              <a:rPr b="1" lang="en" sz="6000">
                <a:solidFill>
                  <a:srgbClr val="FF9900"/>
                </a:solidFill>
              </a:rPr>
              <a:t>MySchools.nyc</a:t>
            </a:r>
            <a:endParaRPr b="1" sz="6000">
              <a:solidFill>
                <a:srgbClr val="FF9900"/>
              </a:solidFill>
            </a:endParaRPr>
          </a:p>
          <a:p>
            <a:pPr indent="-323850" lvl="1" marL="914400" rtl="0" algn="l">
              <a:spcBef>
                <a:spcPts val="1000"/>
              </a:spcBef>
              <a:spcAft>
                <a:spcPts val="0"/>
              </a:spcAft>
              <a:buSzPct val="100000"/>
              <a:buChar char="○"/>
            </a:pPr>
            <a:r>
              <a:rPr lang="en" sz="6000"/>
              <a:t>Research the 8 SHSAT Schools: </a:t>
            </a:r>
            <a:endParaRPr sz="6000"/>
          </a:p>
          <a:p>
            <a:pPr indent="-323850" lvl="2" marL="1371600" rtl="0" algn="l">
              <a:spcBef>
                <a:spcPts val="1000"/>
              </a:spcBef>
              <a:spcAft>
                <a:spcPts val="0"/>
              </a:spcAft>
              <a:buSzPct val="100000"/>
              <a:buChar char="■"/>
            </a:pPr>
            <a:r>
              <a:rPr lang="en" sz="6000"/>
              <a:t>Bronx Science, Brooklyn Latin, High School for Mathematics, Science and Engineering (HSMSE), High School of American Studies at Lehman College, Queens High School for the Sciences at York College, Staten Island Technical High School, &amp; Stuyvesant. </a:t>
            </a:r>
            <a:endParaRPr sz="6000"/>
          </a:p>
          <a:p>
            <a:pPr indent="-323850" lvl="1" marL="914400" rtl="0" algn="l">
              <a:spcBef>
                <a:spcPts val="1000"/>
              </a:spcBef>
              <a:spcAft>
                <a:spcPts val="0"/>
              </a:spcAft>
              <a:buSzPct val="100000"/>
              <a:buChar char="○"/>
            </a:pPr>
            <a:r>
              <a:rPr lang="en" sz="6000"/>
              <a:t>Add SHSAT Schools to your SHSAT registration application  in true order of preference </a:t>
            </a:r>
            <a:endParaRPr sz="6000"/>
          </a:p>
          <a:p>
            <a:pPr indent="-323850" lvl="1" marL="914400" rtl="0" algn="l">
              <a:spcBef>
                <a:spcPts val="1000"/>
              </a:spcBef>
              <a:spcAft>
                <a:spcPts val="0"/>
              </a:spcAft>
              <a:buSzPct val="100000"/>
              <a:buChar char="○"/>
            </a:pPr>
            <a:r>
              <a:rPr lang="en" sz="6000"/>
              <a:t>Exams administered for 8th Grade Oct. 30, Nov. 16-17; For 9th Grade Dec. 7-8</a:t>
            </a:r>
            <a:endParaRPr sz="6000"/>
          </a:p>
          <a:p>
            <a:pPr indent="-323850" lvl="1" marL="914400" rtl="0" algn="l">
              <a:spcBef>
                <a:spcPts val="1000"/>
              </a:spcBef>
              <a:spcAft>
                <a:spcPts val="0"/>
              </a:spcAft>
              <a:buSzPct val="100000"/>
              <a:buChar char="○"/>
            </a:pPr>
            <a:r>
              <a:rPr lang="en" sz="6000"/>
              <a:t>Offers are</a:t>
            </a:r>
            <a:r>
              <a:rPr lang="en" sz="6000">
                <a:solidFill>
                  <a:srgbClr val="333333"/>
                </a:solidFill>
                <a:highlight>
                  <a:srgbClr val="FFFFFF"/>
                </a:highlight>
                <a:latin typeface="Roboto"/>
                <a:ea typeface="Roboto"/>
                <a:cs typeface="Roboto"/>
                <a:sym typeface="Roboto"/>
              </a:rPr>
              <a:t> made in descending SHSAT score order until all seats are filled.</a:t>
            </a:r>
            <a:endParaRPr sz="6000">
              <a:solidFill>
                <a:srgbClr val="333333"/>
              </a:solidFill>
              <a:highlight>
                <a:srgbClr val="FFFFFF"/>
              </a:highlight>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Hunter College High School</a:t>
            </a:r>
            <a:endParaRPr/>
          </a:p>
        </p:txBody>
      </p:sp>
      <p:sp>
        <p:nvSpPr>
          <p:cNvPr id="313" name="Google Shape;313;p47"/>
          <p:cNvSpPr txBox="1"/>
          <p:nvPr>
            <p:ph idx="1" type="body"/>
          </p:nvPr>
        </p:nvSpPr>
        <p:spPr>
          <a:xfrm>
            <a:off x="311700" y="1076275"/>
            <a:ext cx="8520600" cy="3926400"/>
          </a:xfrm>
          <a:prstGeom prst="rect">
            <a:avLst/>
          </a:prstGeom>
        </p:spPr>
        <p:txBody>
          <a:bodyPr anchorCtr="0" anchor="t" bIns="91425" lIns="91425" spcFirstLastPara="1" rIns="91425" wrap="square" tIns="91425">
            <a:normAutofit fontScale="62500" lnSpcReduction="20000"/>
          </a:bodyPr>
          <a:lstStyle/>
          <a:p>
            <a:pPr indent="-339725" lvl="0" marL="457200" rtl="0" algn="l">
              <a:spcBef>
                <a:spcPts val="0"/>
              </a:spcBef>
              <a:spcAft>
                <a:spcPts val="0"/>
              </a:spcAft>
              <a:buSzPct val="100000"/>
              <a:buChar char="●"/>
            </a:pPr>
            <a:r>
              <a:rPr lang="en" sz="2800"/>
              <a:t>For 6th Grade Applicants to Hunter College High School HCHS (7-12)</a:t>
            </a:r>
            <a:endParaRPr sz="2800"/>
          </a:p>
          <a:p>
            <a:pPr indent="-315912" lvl="1" marL="914400" rtl="0" algn="l">
              <a:spcBef>
                <a:spcPts val="1000"/>
              </a:spcBef>
              <a:spcAft>
                <a:spcPts val="0"/>
              </a:spcAft>
              <a:buSzPct val="100000"/>
              <a:buChar char="○"/>
            </a:pPr>
            <a:r>
              <a:rPr lang="en" sz="2200"/>
              <a:t>Eligibility requirements:</a:t>
            </a:r>
            <a:endParaRPr sz="2200"/>
          </a:p>
          <a:p>
            <a:pPr indent="-315912" lvl="2" marL="1371600" rtl="0" algn="l">
              <a:spcBef>
                <a:spcPts val="1000"/>
              </a:spcBef>
              <a:spcAft>
                <a:spcPts val="0"/>
              </a:spcAft>
              <a:buSzPct val="100000"/>
              <a:buChar char="■"/>
            </a:pPr>
            <a:r>
              <a:rPr lang="en" sz="2200"/>
              <a:t>Must be in 6th grade and reside in NYC at the time of application</a:t>
            </a:r>
            <a:endParaRPr sz="2200"/>
          </a:p>
          <a:p>
            <a:pPr indent="-315912" lvl="2" marL="1371600" rtl="0" algn="l">
              <a:spcBef>
                <a:spcPts val="1000"/>
              </a:spcBef>
              <a:spcAft>
                <a:spcPts val="0"/>
              </a:spcAft>
              <a:buSzPct val="100000"/>
              <a:buChar char="■"/>
            </a:pPr>
            <a:r>
              <a:rPr lang="en" sz="2200"/>
              <a:t>Must have achieved min. qualifying score on 5th grade state tests (</a:t>
            </a:r>
            <a:r>
              <a:rPr b="1" lang="en" sz="2200"/>
              <a:t>474 ELA</a:t>
            </a:r>
            <a:r>
              <a:rPr lang="en" sz="2200"/>
              <a:t>, </a:t>
            </a:r>
            <a:r>
              <a:rPr b="1" lang="en" sz="2200"/>
              <a:t>496</a:t>
            </a:r>
            <a:r>
              <a:rPr lang="en" sz="2200"/>
              <a:t> </a:t>
            </a:r>
            <a:r>
              <a:rPr b="1" lang="en" sz="2200"/>
              <a:t>Math)</a:t>
            </a:r>
            <a:r>
              <a:rPr lang="en" sz="2200"/>
              <a:t> or on other nationally recognized tests (ISEE, ITBS, ERB, NWEA MAP, Stanford 10, Terranova).</a:t>
            </a:r>
            <a:endParaRPr sz="2200"/>
          </a:p>
          <a:p>
            <a:pPr indent="-315912" lvl="2" marL="1371600" rtl="0" algn="l">
              <a:spcBef>
                <a:spcPts val="1000"/>
              </a:spcBef>
              <a:spcAft>
                <a:spcPts val="0"/>
              </a:spcAft>
              <a:buSzPct val="100000"/>
              <a:buChar char="■"/>
            </a:pPr>
            <a:r>
              <a:rPr lang="en" sz="2200"/>
              <a:t>New this year - Students who narrowly missed the eligibility cutoff may fill out an academic insights form that will be posted on the HCHS website on Nov. 8th. Academic insights forms will be reviewed after the Dec. 6th application deadline and those who filled it out may be invited to sit for the exam depending on space availability at testing sites. </a:t>
            </a:r>
            <a:endParaRPr sz="2200"/>
          </a:p>
          <a:p>
            <a:pPr indent="-315912" lvl="2" marL="1371600" rtl="0" algn="l">
              <a:spcBef>
                <a:spcPts val="1000"/>
              </a:spcBef>
              <a:spcAft>
                <a:spcPts val="0"/>
              </a:spcAft>
              <a:buSzPct val="100000"/>
              <a:buChar char="■"/>
            </a:pPr>
            <a:r>
              <a:rPr lang="en" sz="2200"/>
              <a:t>To Apply, go to</a:t>
            </a:r>
            <a:r>
              <a:rPr lang="en" sz="2200">
                <a:solidFill>
                  <a:srgbClr val="211C30"/>
                </a:solidFill>
                <a:highlight>
                  <a:srgbClr val="FFFFFF"/>
                </a:highlight>
              </a:rPr>
              <a:t> </a:t>
            </a:r>
            <a:r>
              <a:rPr b="1" lang="en" sz="2200">
                <a:solidFill>
                  <a:schemeClr val="accent4"/>
                </a:solidFill>
                <a:uFill>
                  <a:noFill/>
                </a:uFill>
                <a:hlinkClick r:id="rId3">
                  <a:extLst>
                    <a:ext uri="{A12FA001-AC4F-418D-AE19-62706E023703}">
                      <ahyp:hlinkClr val="tx"/>
                    </a:ext>
                  </a:extLst>
                </a:hlinkClick>
              </a:rPr>
              <a:t>www.ravenna-hub.com</a:t>
            </a:r>
            <a:r>
              <a:rPr lang="en" sz="2200"/>
              <a:t>, create an account, and register for the exam.</a:t>
            </a:r>
            <a:endParaRPr sz="2200"/>
          </a:p>
          <a:p>
            <a:pPr indent="-315912" lvl="1" marL="914400" rtl="0" algn="l">
              <a:spcBef>
                <a:spcPts val="1000"/>
              </a:spcBef>
              <a:spcAft>
                <a:spcPts val="0"/>
              </a:spcAft>
              <a:buSzPct val="100000"/>
              <a:buChar char="○"/>
            </a:pPr>
            <a:r>
              <a:rPr lang="en" sz="2200"/>
              <a:t>Applications open now, </a:t>
            </a:r>
            <a:r>
              <a:rPr b="1" lang="en" sz="2200"/>
              <a:t>Due Friday Dec. 6, 2024 </a:t>
            </a:r>
            <a:endParaRPr b="1" sz="2200"/>
          </a:p>
          <a:p>
            <a:pPr indent="-315912" lvl="1" marL="914400" rtl="0" algn="l">
              <a:spcBef>
                <a:spcPts val="1000"/>
              </a:spcBef>
              <a:spcAft>
                <a:spcPts val="0"/>
              </a:spcAft>
              <a:buSzPct val="100000"/>
              <a:buChar char="○"/>
            </a:pPr>
            <a:r>
              <a:rPr lang="en" sz="2200"/>
              <a:t>HCHS Test will be administered on </a:t>
            </a:r>
            <a:r>
              <a:rPr b="1" lang="en" sz="2200"/>
              <a:t>January 24, 2025</a:t>
            </a:r>
            <a:endParaRPr b="1"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the odds of admission? </a:t>
            </a:r>
            <a:endParaRPr/>
          </a:p>
        </p:txBody>
      </p:sp>
      <p:sp>
        <p:nvSpPr>
          <p:cNvPr id="319" name="Google Shape;319;p48"/>
          <p:cNvSpPr txBox="1"/>
          <p:nvPr>
            <p:ph idx="1" type="body"/>
          </p:nvPr>
        </p:nvSpPr>
        <p:spPr>
          <a:xfrm>
            <a:off x="311700" y="850950"/>
            <a:ext cx="8520600" cy="4282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sz="100"/>
          </a:p>
          <a:p>
            <a:pPr indent="-325755" lvl="0" marL="457200" rtl="0" algn="l">
              <a:spcBef>
                <a:spcPts val="1200"/>
              </a:spcBef>
              <a:spcAft>
                <a:spcPts val="0"/>
              </a:spcAft>
              <a:buSzPct val="100000"/>
              <a:buChar char="●"/>
            </a:pPr>
            <a:r>
              <a:rPr lang="en"/>
              <a:t>Demand</a:t>
            </a:r>
            <a:endParaRPr/>
          </a:p>
          <a:p>
            <a:pPr indent="-304165" lvl="1" marL="914400" rtl="0" algn="l">
              <a:spcBef>
                <a:spcPts val="0"/>
              </a:spcBef>
              <a:spcAft>
                <a:spcPts val="0"/>
              </a:spcAft>
              <a:buSzPct val="100000"/>
              <a:buChar char="○"/>
            </a:pPr>
            <a:r>
              <a:rPr lang="en"/>
              <a:t>Check # applicants per seat in MySchools.nyc</a:t>
            </a:r>
            <a:endParaRPr/>
          </a:p>
          <a:p>
            <a:pPr indent="-304165" lvl="1" marL="914400" rtl="0" algn="l">
              <a:spcBef>
                <a:spcPts val="0"/>
              </a:spcBef>
              <a:spcAft>
                <a:spcPts val="0"/>
              </a:spcAft>
              <a:buSzPct val="100000"/>
              <a:buChar char="○"/>
            </a:pPr>
            <a:r>
              <a:rPr lang="en"/>
              <a:t>There are seats for General Education GE Applicants and Students With Disabilities SWD</a:t>
            </a:r>
            <a:endParaRPr/>
          </a:p>
          <a:p>
            <a:pPr indent="-325755" lvl="0" marL="457200" rtl="0" algn="l">
              <a:spcBef>
                <a:spcPts val="1000"/>
              </a:spcBef>
              <a:spcAft>
                <a:spcPts val="0"/>
              </a:spcAft>
              <a:buSzPct val="100000"/>
              <a:buChar char="●"/>
            </a:pPr>
            <a:r>
              <a:rPr lang="en"/>
              <a:t>GPA </a:t>
            </a:r>
            <a:endParaRPr/>
          </a:p>
          <a:p>
            <a:pPr indent="-304165" lvl="1" marL="914400" rtl="0" algn="l">
              <a:spcBef>
                <a:spcPts val="0"/>
              </a:spcBef>
              <a:spcAft>
                <a:spcPts val="0"/>
              </a:spcAft>
              <a:buSzPct val="100000"/>
              <a:buChar char="○"/>
            </a:pPr>
            <a:r>
              <a:rPr lang="en"/>
              <a:t>Check your students Priority Group or Ed Opt High/Medium/Low Category in MySchools.nyc</a:t>
            </a:r>
            <a:endParaRPr/>
          </a:p>
          <a:p>
            <a:pPr indent="-304165" lvl="1" marL="914400" rtl="0" algn="l">
              <a:spcBef>
                <a:spcPts val="0"/>
              </a:spcBef>
              <a:spcAft>
                <a:spcPts val="0"/>
              </a:spcAft>
              <a:buSzPct val="100000"/>
              <a:buChar char="○"/>
            </a:pPr>
            <a:r>
              <a:rPr lang="en"/>
              <a:t>Make sure that your child’s Grades were entered correctly</a:t>
            </a:r>
            <a:endParaRPr/>
          </a:p>
          <a:p>
            <a:pPr indent="-325755" lvl="0" marL="457200" rtl="0" algn="l">
              <a:spcBef>
                <a:spcPts val="1000"/>
              </a:spcBef>
              <a:spcAft>
                <a:spcPts val="0"/>
              </a:spcAft>
              <a:buSzPct val="100000"/>
              <a:buChar char="●"/>
            </a:pPr>
            <a:r>
              <a:rPr lang="en"/>
              <a:t>R</a:t>
            </a:r>
            <a:r>
              <a:rPr lang="en"/>
              <a:t>esidency priority </a:t>
            </a:r>
            <a:endParaRPr/>
          </a:p>
          <a:p>
            <a:pPr indent="-304165" lvl="1" marL="914400" rtl="0" algn="l">
              <a:spcBef>
                <a:spcPts val="0"/>
              </a:spcBef>
              <a:spcAft>
                <a:spcPts val="0"/>
              </a:spcAft>
              <a:buSzPct val="100000"/>
              <a:buChar char="○"/>
            </a:pPr>
            <a:r>
              <a:rPr lang="en" sz="1400"/>
              <a:t>Make sure your address is listed correctly in MySchools.nyc</a:t>
            </a:r>
            <a:endParaRPr b="1"/>
          </a:p>
          <a:p>
            <a:pPr indent="-325755" lvl="0" marL="457200" rtl="0" algn="l">
              <a:spcBef>
                <a:spcPts val="1000"/>
              </a:spcBef>
              <a:spcAft>
                <a:spcPts val="0"/>
              </a:spcAft>
              <a:buSzPct val="100000"/>
              <a:buChar char="●"/>
            </a:pPr>
            <a:r>
              <a:rPr lang="en"/>
              <a:t>Diversity In Admissions (DIA) programs </a:t>
            </a:r>
            <a:endParaRPr/>
          </a:p>
          <a:p>
            <a:pPr indent="-304165" lvl="1" marL="914400" rtl="0" algn="l">
              <a:spcBef>
                <a:spcPts val="0"/>
              </a:spcBef>
              <a:spcAft>
                <a:spcPts val="0"/>
              </a:spcAft>
              <a:buSzPct val="100000"/>
              <a:buChar char="○"/>
            </a:pPr>
            <a:r>
              <a:rPr lang="en"/>
              <a:t>Make sure you have filled out the school lunch form and are listed as qualifying for Free or Reduced Priced Lunch if applicable</a:t>
            </a:r>
            <a:endParaRPr/>
          </a:p>
          <a:p>
            <a:pPr indent="-325755" lvl="0" marL="457200" rtl="0" algn="l">
              <a:spcBef>
                <a:spcPts val="1000"/>
              </a:spcBef>
              <a:spcAft>
                <a:spcPts val="0"/>
              </a:spcAft>
              <a:buSzPct val="100000"/>
              <a:buChar char="●"/>
            </a:pPr>
            <a:r>
              <a:rPr lang="en"/>
              <a:t>Lottery Number</a:t>
            </a:r>
            <a:endParaRPr/>
          </a:p>
          <a:p>
            <a:pPr indent="-304165" lvl="1" marL="914400" rtl="0" algn="l">
              <a:spcBef>
                <a:spcPts val="0"/>
              </a:spcBef>
              <a:spcAft>
                <a:spcPts val="0"/>
              </a:spcAft>
              <a:buSzPct val="100000"/>
              <a:buChar char="○"/>
            </a:pPr>
            <a:r>
              <a:rPr lang="en"/>
              <a:t>Check your child’s lottery number in MySchools.nyc</a:t>
            </a:r>
            <a:endParaRPr/>
          </a:p>
          <a:p>
            <a:pPr indent="-325755" lvl="0" marL="457200" rtl="0" algn="l">
              <a:spcBef>
                <a:spcPts val="1000"/>
              </a:spcBef>
              <a:spcAft>
                <a:spcPts val="0"/>
              </a:spcAft>
              <a:buSzPct val="100000"/>
              <a:buChar char="●"/>
            </a:pPr>
            <a:r>
              <a:rPr lang="en"/>
              <a:t>Ranking of audition, essay, or portfolio or performance on an exam</a:t>
            </a:r>
            <a:endParaRPr/>
          </a:p>
          <a:p>
            <a:pPr indent="-304165" lvl="1" marL="914400" rtl="0" algn="l">
              <a:spcBef>
                <a:spcPts val="0"/>
              </a:spcBef>
              <a:spcAft>
                <a:spcPts val="0"/>
              </a:spcAft>
              <a:buSzPct val="100000"/>
              <a:buChar char="○"/>
            </a:pPr>
            <a:r>
              <a:rPr lang="en"/>
              <a:t>Make sure you know the requirements for each school, register for any assessments/auditions.</a:t>
            </a:r>
            <a:endParaRPr/>
          </a:p>
          <a:p>
            <a:pPr indent="-304165" lvl="1" marL="914400" rtl="0" algn="l">
              <a:spcBef>
                <a:spcPts val="0"/>
              </a:spcBef>
              <a:spcAft>
                <a:spcPts val="0"/>
              </a:spcAft>
              <a:buSzPct val="100000"/>
              <a:buChar char="○"/>
            </a:pPr>
            <a:r>
              <a:rPr lang="en"/>
              <a:t>Submit auditions, essays, portfolios online at MySchools.nyc.</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9"/>
          <p:cNvSpPr txBox="1"/>
          <p:nvPr>
            <p:ph type="title"/>
          </p:nvPr>
        </p:nvSpPr>
        <p:spPr>
          <a:xfrm>
            <a:off x="365850" y="376625"/>
            <a:ext cx="4130100" cy="64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Fall 2024 HS Outcomes</a:t>
            </a:r>
            <a:endParaRPr/>
          </a:p>
        </p:txBody>
      </p:sp>
      <p:pic>
        <p:nvPicPr>
          <p:cNvPr id="325" name="Google Shape;325;p49"/>
          <p:cNvPicPr preferRelativeResize="0"/>
          <p:nvPr/>
        </p:nvPicPr>
        <p:blipFill>
          <a:blip r:embed="rId3">
            <a:alphaModFix/>
          </a:blip>
          <a:stretch>
            <a:fillRect/>
          </a:stretch>
        </p:blipFill>
        <p:spPr>
          <a:xfrm>
            <a:off x="4495800" y="0"/>
            <a:ext cx="4409956" cy="4991100"/>
          </a:xfrm>
          <a:prstGeom prst="rect">
            <a:avLst/>
          </a:prstGeom>
          <a:noFill/>
          <a:ln>
            <a:noFill/>
          </a:ln>
        </p:spPr>
      </p:pic>
      <p:sp>
        <p:nvSpPr>
          <p:cNvPr id="326" name="Google Shape;326;p49"/>
          <p:cNvSpPr txBox="1"/>
          <p:nvPr/>
        </p:nvSpPr>
        <p:spPr>
          <a:xfrm>
            <a:off x="290525" y="1022525"/>
            <a:ext cx="4078200" cy="3968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65% of D3 Students matched to one of </a:t>
            </a:r>
            <a:r>
              <a:rPr lang="en" sz="1800">
                <a:solidFill>
                  <a:schemeClr val="dk2"/>
                </a:solidFill>
              </a:rPr>
              <a:t>their</a:t>
            </a:r>
            <a:r>
              <a:rPr lang="en" sz="1800">
                <a:solidFill>
                  <a:schemeClr val="dk2"/>
                </a:solidFill>
              </a:rPr>
              <a:t> top 3 choices. </a:t>
            </a:r>
            <a:endParaRPr sz="1800">
              <a:solidFill>
                <a:schemeClr val="dk2"/>
              </a:solidFill>
            </a:endParaRPr>
          </a:p>
          <a:p>
            <a:pPr indent="-342900" lvl="0" marL="457200" rtl="0" algn="l">
              <a:spcBef>
                <a:spcPts val="1000"/>
              </a:spcBef>
              <a:spcAft>
                <a:spcPts val="0"/>
              </a:spcAft>
              <a:buClr>
                <a:schemeClr val="dk2"/>
              </a:buClr>
              <a:buSzPts val="1800"/>
              <a:buChar char="●"/>
            </a:pPr>
            <a:r>
              <a:rPr lang="en" sz="1800">
                <a:solidFill>
                  <a:schemeClr val="dk2"/>
                </a:solidFill>
              </a:rPr>
              <a:t>77% of D3 Students matched to one of their top 5 choices.</a:t>
            </a:r>
            <a:endParaRPr sz="1800">
              <a:solidFill>
                <a:schemeClr val="dk2"/>
              </a:solidFill>
            </a:endParaRPr>
          </a:p>
          <a:p>
            <a:pPr indent="-342900" lvl="0" marL="457200" rtl="0" algn="l">
              <a:spcBef>
                <a:spcPts val="1000"/>
              </a:spcBef>
              <a:spcAft>
                <a:spcPts val="0"/>
              </a:spcAft>
              <a:buClr>
                <a:schemeClr val="dk2"/>
              </a:buClr>
              <a:buSzPts val="1800"/>
              <a:buChar char="●"/>
            </a:pPr>
            <a:r>
              <a:rPr lang="en" sz="1800">
                <a:solidFill>
                  <a:schemeClr val="dk2"/>
                </a:solidFill>
              </a:rPr>
              <a:t>90% of D3 Students matched to to one of their top 10 choices. </a:t>
            </a:r>
            <a:endParaRPr sz="1800">
              <a:solidFill>
                <a:schemeClr val="dk2"/>
              </a:solidFill>
            </a:endParaRPr>
          </a:p>
          <a:p>
            <a:pPr indent="-342900" lvl="0" marL="457200" rtl="0" algn="l">
              <a:spcBef>
                <a:spcPts val="1000"/>
              </a:spcBef>
              <a:spcAft>
                <a:spcPts val="0"/>
              </a:spcAft>
              <a:buClr>
                <a:schemeClr val="dk2"/>
              </a:buClr>
              <a:buSzPts val="1800"/>
              <a:buChar char="●"/>
            </a:pPr>
            <a:r>
              <a:rPr lang="en" sz="1800">
                <a:solidFill>
                  <a:schemeClr val="dk2"/>
                </a:solidFill>
              </a:rPr>
              <a:t>92% of D3 Students matched to one of their 12 choices. </a:t>
            </a:r>
            <a:endParaRPr sz="1800">
              <a:solidFill>
                <a:schemeClr val="dk2"/>
              </a:solidFill>
            </a:endParaRPr>
          </a:p>
          <a:p>
            <a:pPr indent="-342900" lvl="0" marL="457200" rtl="0" algn="l">
              <a:spcBef>
                <a:spcPts val="1000"/>
              </a:spcBef>
              <a:spcAft>
                <a:spcPts val="0"/>
              </a:spcAft>
              <a:buClr>
                <a:schemeClr val="dk2"/>
              </a:buClr>
              <a:buSzPts val="1800"/>
              <a:buChar char="●"/>
            </a:pPr>
            <a:r>
              <a:rPr lang="en" sz="1800">
                <a:solidFill>
                  <a:schemeClr val="dk2"/>
                </a:solidFill>
              </a:rPr>
              <a:t>96% of D3 Students matched to any choice (Incl. SHS &amp; LGA).</a:t>
            </a:r>
            <a:endParaRPr sz="1800">
              <a:solidFill>
                <a:schemeClr val="dk2"/>
              </a:solidFill>
            </a:endParaRPr>
          </a:p>
          <a:p>
            <a:pPr indent="0" lvl="0" marL="457200" rtl="0" algn="l">
              <a:spcBef>
                <a:spcPts val="1000"/>
              </a:spcBef>
              <a:spcAft>
                <a:spcPts val="0"/>
              </a:spcAft>
              <a:buNone/>
            </a:pPr>
            <a:r>
              <a:rPr lang="en" sz="1300" u="sng">
                <a:solidFill>
                  <a:schemeClr val="hlink"/>
                </a:solidFill>
                <a:hlinkClick r:id="rId4"/>
              </a:rPr>
              <a:t>Infohub@nyced.org</a:t>
            </a:r>
            <a:r>
              <a:rPr lang="en" sz="1300">
                <a:solidFill>
                  <a:schemeClr val="dk2"/>
                </a:solidFill>
              </a:rPr>
              <a:t> - Admissions Outcomes</a:t>
            </a:r>
            <a:endParaRPr sz="13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Important Dates</a:t>
            </a:r>
            <a:endParaRPr/>
          </a:p>
        </p:txBody>
      </p:sp>
      <p:sp>
        <p:nvSpPr>
          <p:cNvPr id="332" name="Google Shape;332;p50"/>
          <p:cNvSpPr txBox="1"/>
          <p:nvPr>
            <p:ph idx="1" type="body"/>
          </p:nvPr>
        </p:nvSpPr>
        <p:spPr>
          <a:xfrm>
            <a:off x="311700" y="1152475"/>
            <a:ext cx="8520600" cy="37542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Clr>
                <a:srgbClr val="333333"/>
              </a:buClr>
              <a:buSzPts val="1700"/>
              <a:buFont typeface="Roboto"/>
              <a:buChar char="●"/>
            </a:pPr>
            <a:r>
              <a:rPr b="1" lang="en" sz="1700">
                <a:solidFill>
                  <a:srgbClr val="333333"/>
                </a:solidFill>
                <a:latin typeface="Roboto"/>
                <a:ea typeface="Roboto"/>
                <a:cs typeface="Roboto"/>
                <a:sym typeface="Roboto"/>
              </a:rPr>
              <a:t>Tuesday, October 1, 2024:</a:t>
            </a:r>
            <a:r>
              <a:rPr lang="en" sz="1700">
                <a:solidFill>
                  <a:srgbClr val="333333"/>
                </a:solidFill>
                <a:latin typeface="Roboto"/>
                <a:ea typeface="Roboto"/>
                <a:cs typeface="Roboto"/>
                <a:sym typeface="Roboto"/>
              </a:rPr>
              <a:t> High School Application, LaGuardia Application, and Specialized High Schools Admissions Test (SHSAT) Registration Opens </a:t>
            </a:r>
            <a:endParaRPr sz="1700">
              <a:solidFill>
                <a:srgbClr val="333333"/>
              </a:solidFill>
              <a:latin typeface="Roboto"/>
              <a:ea typeface="Roboto"/>
              <a:cs typeface="Roboto"/>
              <a:sym typeface="Roboto"/>
            </a:endParaRPr>
          </a:p>
          <a:p>
            <a:pPr indent="-336550" lvl="0" marL="457200" rtl="0" algn="l">
              <a:lnSpc>
                <a:spcPct val="95000"/>
              </a:lnSpc>
              <a:spcBef>
                <a:spcPts val="1000"/>
              </a:spcBef>
              <a:spcAft>
                <a:spcPts val="0"/>
              </a:spcAft>
              <a:buClr>
                <a:srgbClr val="333333"/>
              </a:buClr>
              <a:buSzPts val="1700"/>
              <a:buFont typeface="Roboto"/>
              <a:buChar char="●"/>
            </a:pPr>
            <a:r>
              <a:rPr b="1" lang="en" sz="1700">
                <a:solidFill>
                  <a:srgbClr val="333333"/>
                </a:solidFill>
                <a:latin typeface="Roboto"/>
                <a:ea typeface="Roboto"/>
                <a:cs typeface="Roboto"/>
                <a:sym typeface="Roboto"/>
              </a:rPr>
              <a:t>Friday, October 18, 2024</a:t>
            </a:r>
            <a:r>
              <a:rPr lang="en" sz="1700">
                <a:solidFill>
                  <a:srgbClr val="333333"/>
                </a:solidFill>
                <a:latin typeface="Roboto"/>
                <a:ea typeface="Roboto"/>
                <a:cs typeface="Roboto"/>
                <a:sym typeface="Roboto"/>
              </a:rPr>
              <a:t>: SHSAT Registration Closes </a:t>
            </a:r>
            <a:endParaRPr sz="1700">
              <a:solidFill>
                <a:srgbClr val="333333"/>
              </a:solidFill>
              <a:latin typeface="Roboto"/>
              <a:ea typeface="Roboto"/>
              <a:cs typeface="Roboto"/>
              <a:sym typeface="Roboto"/>
            </a:endParaRPr>
          </a:p>
          <a:p>
            <a:pPr indent="-336550" lvl="0" marL="457200" rtl="0" algn="l">
              <a:lnSpc>
                <a:spcPct val="95000"/>
              </a:lnSpc>
              <a:spcBef>
                <a:spcPts val="1000"/>
              </a:spcBef>
              <a:spcAft>
                <a:spcPts val="0"/>
              </a:spcAft>
              <a:buClr>
                <a:srgbClr val="333333"/>
              </a:buClr>
              <a:buSzPts val="1700"/>
              <a:buFont typeface="Roboto"/>
              <a:buChar char="●"/>
            </a:pPr>
            <a:r>
              <a:rPr b="1" lang="en" sz="1700">
                <a:solidFill>
                  <a:srgbClr val="333333"/>
                </a:solidFill>
                <a:latin typeface="Roboto"/>
                <a:ea typeface="Roboto"/>
                <a:cs typeface="Roboto"/>
                <a:sym typeface="Roboto"/>
              </a:rPr>
              <a:t>Wednesday, October 30, 2024: </a:t>
            </a:r>
            <a:r>
              <a:rPr lang="en" sz="1700">
                <a:solidFill>
                  <a:srgbClr val="333333"/>
                </a:solidFill>
                <a:latin typeface="Roboto"/>
                <a:ea typeface="Roboto"/>
                <a:cs typeface="Roboto"/>
                <a:sym typeface="Roboto"/>
              </a:rPr>
              <a:t>SHSAT School Day Testing </a:t>
            </a:r>
            <a:endParaRPr sz="1700">
              <a:solidFill>
                <a:srgbClr val="333333"/>
              </a:solidFill>
              <a:latin typeface="Roboto"/>
              <a:ea typeface="Roboto"/>
              <a:cs typeface="Roboto"/>
              <a:sym typeface="Roboto"/>
            </a:endParaRPr>
          </a:p>
          <a:p>
            <a:pPr indent="-336550" lvl="0" marL="457200" rtl="0" algn="l">
              <a:lnSpc>
                <a:spcPct val="95000"/>
              </a:lnSpc>
              <a:spcBef>
                <a:spcPts val="1000"/>
              </a:spcBef>
              <a:spcAft>
                <a:spcPts val="0"/>
              </a:spcAft>
              <a:buClr>
                <a:schemeClr val="dk1"/>
              </a:buClr>
              <a:buSzPts val="1700"/>
              <a:buFont typeface="Roboto"/>
              <a:buChar char="●"/>
            </a:pPr>
            <a:r>
              <a:rPr b="1" lang="en" sz="1700">
                <a:solidFill>
                  <a:schemeClr val="dk1"/>
                </a:solidFill>
                <a:latin typeface="Roboto"/>
                <a:ea typeface="Roboto"/>
                <a:cs typeface="Roboto"/>
                <a:sym typeface="Roboto"/>
              </a:rPr>
              <a:t>Sat / Sun, November 16-17, 2024: </a:t>
            </a:r>
            <a:r>
              <a:rPr lang="en" sz="1700">
                <a:solidFill>
                  <a:schemeClr val="dk1"/>
                </a:solidFill>
                <a:latin typeface="Roboto"/>
                <a:ea typeface="Roboto"/>
                <a:cs typeface="Roboto"/>
                <a:sym typeface="Roboto"/>
              </a:rPr>
              <a:t>SHSAT Testing (8th grade students not participating in school day testing)</a:t>
            </a:r>
            <a:endParaRPr sz="1700">
              <a:solidFill>
                <a:schemeClr val="dk1"/>
              </a:solidFill>
              <a:latin typeface="Roboto"/>
              <a:ea typeface="Roboto"/>
              <a:cs typeface="Roboto"/>
              <a:sym typeface="Roboto"/>
            </a:endParaRPr>
          </a:p>
          <a:p>
            <a:pPr indent="-336550" lvl="0" marL="457200" rtl="0" algn="l">
              <a:lnSpc>
                <a:spcPct val="95000"/>
              </a:lnSpc>
              <a:spcBef>
                <a:spcPts val="1000"/>
              </a:spcBef>
              <a:spcAft>
                <a:spcPts val="0"/>
              </a:spcAft>
              <a:buClr>
                <a:schemeClr val="dk1"/>
              </a:buClr>
              <a:buSzPts val="1700"/>
              <a:buFont typeface="Roboto"/>
              <a:buChar char="●"/>
            </a:pPr>
            <a:r>
              <a:rPr b="1" lang="en" sz="1700">
                <a:solidFill>
                  <a:schemeClr val="dk1"/>
                </a:solidFill>
                <a:latin typeface="Roboto"/>
                <a:ea typeface="Roboto"/>
                <a:cs typeface="Roboto"/>
                <a:sym typeface="Roboto"/>
              </a:rPr>
              <a:t>Wednesday, December 4, 2024: </a:t>
            </a:r>
            <a:r>
              <a:rPr lang="en" sz="1700">
                <a:solidFill>
                  <a:schemeClr val="dk1"/>
                </a:solidFill>
                <a:latin typeface="Roboto"/>
                <a:ea typeface="Roboto"/>
                <a:cs typeface="Roboto"/>
                <a:sym typeface="Roboto"/>
              </a:rPr>
              <a:t>High School and LaGuardia Applications Close</a:t>
            </a:r>
            <a:endParaRPr sz="1700">
              <a:solidFill>
                <a:schemeClr val="dk1"/>
              </a:solidFill>
              <a:latin typeface="Roboto"/>
              <a:ea typeface="Roboto"/>
              <a:cs typeface="Roboto"/>
              <a:sym typeface="Roboto"/>
            </a:endParaRPr>
          </a:p>
          <a:p>
            <a:pPr indent="-336550" lvl="0" marL="457200" rtl="0" algn="l">
              <a:lnSpc>
                <a:spcPct val="95000"/>
              </a:lnSpc>
              <a:spcBef>
                <a:spcPts val="1000"/>
              </a:spcBef>
              <a:spcAft>
                <a:spcPts val="0"/>
              </a:spcAft>
              <a:buClr>
                <a:schemeClr val="dk1"/>
              </a:buClr>
              <a:buSzPts val="1700"/>
              <a:buFont typeface="Roboto"/>
              <a:buChar char="●"/>
            </a:pPr>
            <a:r>
              <a:rPr b="1" lang="en" sz="1700">
                <a:solidFill>
                  <a:schemeClr val="dk1"/>
                </a:solidFill>
                <a:latin typeface="Roboto"/>
                <a:ea typeface="Roboto"/>
                <a:cs typeface="Roboto"/>
                <a:sym typeface="Roboto"/>
              </a:rPr>
              <a:t>Sat / Sun, December 7-8, 2024: </a:t>
            </a:r>
            <a:r>
              <a:rPr lang="en" sz="1700">
                <a:solidFill>
                  <a:schemeClr val="dk1"/>
                </a:solidFill>
                <a:latin typeface="Roboto"/>
                <a:ea typeface="Roboto"/>
                <a:cs typeface="Roboto"/>
                <a:sym typeface="Roboto"/>
              </a:rPr>
              <a:t>SHSAT Testing (9th grade students)</a:t>
            </a:r>
            <a:endParaRPr sz="1700">
              <a:solidFill>
                <a:schemeClr val="dk1"/>
              </a:solidFill>
              <a:latin typeface="Roboto"/>
              <a:ea typeface="Roboto"/>
              <a:cs typeface="Roboto"/>
              <a:sym typeface="Roboto"/>
            </a:endParaRPr>
          </a:p>
          <a:p>
            <a:pPr indent="-336550" lvl="0" marL="457200" rtl="0" algn="l">
              <a:lnSpc>
                <a:spcPct val="95000"/>
              </a:lnSpc>
              <a:spcBef>
                <a:spcPts val="1000"/>
              </a:spcBef>
              <a:spcAft>
                <a:spcPts val="0"/>
              </a:spcAft>
              <a:buClr>
                <a:schemeClr val="dk1"/>
              </a:buClr>
              <a:buSzPts val="1700"/>
              <a:buFont typeface="Roboto"/>
              <a:buChar char="●"/>
            </a:pPr>
            <a:r>
              <a:rPr b="1" lang="en" sz="1700">
                <a:solidFill>
                  <a:schemeClr val="dk1"/>
                </a:solidFill>
                <a:latin typeface="Roboto"/>
                <a:ea typeface="Roboto"/>
                <a:cs typeface="Roboto"/>
                <a:sym typeface="Roboto"/>
              </a:rPr>
              <a:t>Thursday, March 6, 2025:</a:t>
            </a:r>
            <a:r>
              <a:rPr lang="en" sz="1700">
                <a:solidFill>
                  <a:schemeClr val="dk1"/>
                </a:solidFill>
                <a:latin typeface="Roboto"/>
                <a:ea typeface="Roboto"/>
                <a:cs typeface="Roboto"/>
                <a:sym typeface="Roboto"/>
              </a:rPr>
              <a:t> High School Offer Release</a:t>
            </a:r>
            <a:endParaRPr sz="1700">
              <a:solidFill>
                <a:schemeClr val="dk1"/>
              </a:solidFill>
              <a:latin typeface="Roboto"/>
              <a:ea typeface="Roboto"/>
              <a:cs typeface="Roboto"/>
              <a:sym typeface="Roboto"/>
            </a:endParaRPr>
          </a:p>
          <a:p>
            <a:pPr indent="0" lvl="0" marL="0" rtl="0" algn="l">
              <a:lnSpc>
                <a:spcPct val="95000"/>
              </a:lnSpc>
              <a:spcBef>
                <a:spcPts val="2700"/>
              </a:spcBef>
              <a:spcAft>
                <a:spcPts val="0"/>
              </a:spcAft>
              <a:buClr>
                <a:schemeClr val="dk1"/>
              </a:buClr>
              <a:buSzPts val="1100"/>
              <a:buFont typeface="Arial"/>
              <a:buNone/>
            </a:pPr>
            <a:r>
              <a:t/>
            </a:r>
            <a:endParaRPr sz="1300">
              <a:solidFill>
                <a:schemeClr val="dk1"/>
              </a:solidFill>
            </a:endParaRPr>
          </a:p>
          <a:p>
            <a:pPr indent="0" lvl="0" marL="0" rtl="0" algn="l">
              <a:lnSpc>
                <a:spcPct val="95000"/>
              </a:lnSpc>
              <a:spcBef>
                <a:spcPts val="0"/>
              </a:spcBef>
              <a:spcAft>
                <a:spcPts val="1200"/>
              </a:spcAft>
              <a:buNone/>
            </a:pPr>
            <a:r>
              <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Important Dates</a:t>
            </a:r>
            <a:endParaRPr/>
          </a:p>
        </p:txBody>
      </p:sp>
      <p:sp>
        <p:nvSpPr>
          <p:cNvPr id="338" name="Google Shape;338;p51"/>
          <p:cNvSpPr txBox="1"/>
          <p:nvPr>
            <p:ph idx="1" type="body"/>
          </p:nvPr>
        </p:nvSpPr>
        <p:spPr>
          <a:xfrm>
            <a:off x="311700" y="1152475"/>
            <a:ext cx="8520600" cy="37542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Clr>
                <a:srgbClr val="333333"/>
              </a:buClr>
              <a:buSzPts val="1700"/>
              <a:buFont typeface="Roboto"/>
              <a:buChar char="●"/>
            </a:pPr>
            <a:r>
              <a:rPr b="1" lang="en" sz="1700">
                <a:solidFill>
                  <a:srgbClr val="333333"/>
                </a:solidFill>
                <a:latin typeface="Roboto"/>
                <a:ea typeface="Roboto"/>
                <a:cs typeface="Roboto"/>
                <a:sym typeface="Roboto"/>
              </a:rPr>
              <a:t>Tuesday, October 1, 2024:</a:t>
            </a:r>
            <a:r>
              <a:rPr lang="en" sz="1700">
                <a:solidFill>
                  <a:srgbClr val="333333"/>
                </a:solidFill>
                <a:latin typeface="Roboto"/>
                <a:ea typeface="Roboto"/>
                <a:cs typeface="Roboto"/>
                <a:sym typeface="Roboto"/>
              </a:rPr>
              <a:t> High School Application, LaGuardia Application, and Specialized High Schools Admissions Test (SHSAT) Registration Opens </a:t>
            </a:r>
            <a:endParaRPr sz="1700">
              <a:solidFill>
                <a:srgbClr val="333333"/>
              </a:solidFill>
              <a:latin typeface="Roboto"/>
              <a:ea typeface="Roboto"/>
              <a:cs typeface="Roboto"/>
              <a:sym typeface="Roboto"/>
            </a:endParaRPr>
          </a:p>
          <a:p>
            <a:pPr indent="-336550" lvl="0" marL="457200" rtl="0" algn="l">
              <a:lnSpc>
                <a:spcPct val="95000"/>
              </a:lnSpc>
              <a:spcBef>
                <a:spcPts val="1000"/>
              </a:spcBef>
              <a:spcAft>
                <a:spcPts val="0"/>
              </a:spcAft>
              <a:buClr>
                <a:srgbClr val="333333"/>
              </a:buClr>
              <a:buSzPts val="1700"/>
              <a:buFont typeface="Roboto"/>
              <a:buChar char="●"/>
            </a:pPr>
            <a:r>
              <a:rPr b="1" lang="en" sz="1700">
                <a:solidFill>
                  <a:srgbClr val="333333"/>
                </a:solidFill>
                <a:latin typeface="Roboto"/>
                <a:ea typeface="Roboto"/>
                <a:cs typeface="Roboto"/>
                <a:sym typeface="Roboto"/>
              </a:rPr>
              <a:t>Friday, October 18, 2024</a:t>
            </a:r>
            <a:r>
              <a:rPr lang="en" sz="1700">
                <a:solidFill>
                  <a:srgbClr val="333333"/>
                </a:solidFill>
                <a:latin typeface="Roboto"/>
                <a:ea typeface="Roboto"/>
                <a:cs typeface="Roboto"/>
                <a:sym typeface="Roboto"/>
              </a:rPr>
              <a:t>: SHSAT Registration Closes </a:t>
            </a:r>
            <a:endParaRPr sz="1700">
              <a:solidFill>
                <a:srgbClr val="333333"/>
              </a:solidFill>
              <a:latin typeface="Roboto"/>
              <a:ea typeface="Roboto"/>
              <a:cs typeface="Roboto"/>
              <a:sym typeface="Roboto"/>
            </a:endParaRPr>
          </a:p>
          <a:p>
            <a:pPr indent="-336550" lvl="0" marL="457200" rtl="0" algn="l">
              <a:lnSpc>
                <a:spcPct val="95000"/>
              </a:lnSpc>
              <a:spcBef>
                <a:spcPts val="1000"/>
              </a:spcBef>
              <a:spcAft>
                <a:spcPts val="0"/>
              </a:spcAft>
              <a:buClr>
                <a:srgbClr val="333333"/>
              </a:buClr>
              <a:buSzPts val="1700"/>
              <a:buFont typeface="Roboto"/>
              <a:buChar char="●"/>
            </a:pPr>
            <a:r>
              <a:rPr b="1" lang="en" sz="1700">
                <a:solidFill>
                  <a:srgbClr val="333333"/>
                </a:solidFill>
                <a:latin typeface="Roboto"/>
                <a:ea typeface="Roboto"/>
                <a:cs typeface="Roboto"/>
                <a:sym typeface="Roboto"/>
              </a:rPr>
              <a:t>Wednesday, October 30, 2024: </a:t>
            </a:r>
            <a:r>
              <a:rPr lang="en" sz="1700">
                <a:solidFill>
                  <a:srgbClr val="333333"/>
                </a:solidFill>
                <a:latin typeface="Roboto"/>
                <a:ea typeface="Roboto"/>
                <a:cs typeface="Roboto"/>
                <a:sym typeface="Roboto"/>
              </a:rPr>
              <a:t>SHSAT School Day Testing </a:t>
            </a:r>
            <a:endParaRPr sz="1700">
              <a:solidFill>
                <a:srgbClr val="333333"/>
              </a:solidFill>
              <a:latin typeface="Roboto"/>
              <a:ea typeface="Roboto"/>
              <a:cs typeface="Roboto"/>
              <a:sym typeface="Roboto"/>
            </a:endParaRPr>
          </a:p>
          <a:p>
            <a:pPr indent="-336550" lvl="0" marL="457200" rtl="0" algn="l">
              <a:lnSpc>
                <a:spcPct val="95000"/>
              </a:lnSpc>
              <a:spcBef>
                <a:spcPts val="1000"/>
              </a:spcBef>
              <a:spcAft>
                <a:spcPts val="0"/>
              </a:spcAft>
              <a:buClr>
                <a:srgbClr val="3C78D8"/>
              </a:buClr>
              <a:buSzPts val="1700"/>
              <a:buFont typeface="Roboto"/>
              <a:buChar char="●"/>
            </a:pPr>
            <a:r>
              <a:rPr b="1" lang="en" sz="1700">
                <a:solidFill>
                  <a:srgbClr val="3C78D8"/>
                </a:solidFill>
                <a:latin typeface="Roboto"/>
                <a:ea typeface="Roboto"/>
                <a:cs typeface="Roboto"/>
                <a:sym typeface="Roboto"/>
              </a:rPr>
              <a:t>Sat / Sun, November 16-17, 2024: </a:t>
            </a:r>
            <a:r>
              <a:rPr lang="en" sz="1700">
                <a:solidFill>
                  <a:srgbClr val="3C78D8"/>
                </a:solidFill>
                <a:latin typeface="Roboto"/>
                <a:ea typeface="Roboto"/>
                <a:cs typeface="Roboto"/>
                <a:sym typeface="Roboto"/>
              </a:rPr>
              <a:t>SHSAT Testing (8th grade students not participating in school day testing)</a:t>
            </a:r>
            <a:endParaRPr sz="1700">
              <a:solidFill>
                <a:srgbClr val="3C78D8"/>
              </a:solidFill>
              <a:latin typeface="Roboto"/>
              <a:ea typeface="Roboto"/>
              <a:cs typeface="Roboto"/>
              <a:sym typeface="Roboto"/>
            </a:endParaRPr>
          </a:p>
          <a:p>
            <a:pPr indent="-336550" lvl="0" marL="457200" rtl="0" algn="l">
              <a:lnSpc>
                <a:spcPct val="95000"/>
              </a:lnSpc>
              <a:spcBef>
                <a:spcPts val="1000"/>
              </a:spcBef>
              <a:spcAft>
                <a:spcPts val="0"/>
              </a:spcAft>
              <a:buClr>
                <a:srgbClr val="3C78D8"/>
              </a:buClr>
              <a:buSzPts val="1700"/>
              <a:buFont typeface="Roboto"/>
              <a:buChar char="●"/>
            </a:pPr>
            <a:r>
              <a:rPr b="1" lang="en" sz="1700">
                <a:solidFill>
                  <a:srgbClr val="3C78D8"/>
                </a:solidFill>
                <a:latin typeface="Roboto"/>
                <a:ea typeface="Roboto"/>
                <a:cs typeface="Roboto"/>
                <a:sym typeface="Roboto"/>
              </a:rPr>
              <a:t>Wednesday, December 4, 2024: </a:t>
            </a:r>
            <a:r>
              <a:rPr lang="en" sz="1700">
                <a:solidFill>
                  <a:srgbClr val="3C78D8"/>
                </a:solidFill>
                <a:latin typeface="Roboto"/>
                <a:ea typeface="Roboto"/>
                <a:cs typeface="Roboto"/>
                <a:sym typeface="Roboto"/>
              </a:rPr>
              <a:t>High School and LaGuardia Applications Close</a:t>
            </a:r>
            <a:endParaRPr sz="1700">
              <a:solidFill>
                <a:srgbClr val="3C78D8"/>
              </a:solidFill>
              <a:latin typeface="Roboto"/>
              <a:ea typeface="Roboto"/>
              <a:cs typeface="Roboto"/>
              <a:sym typeface="Roboto"/>
            </a:endParaRPr>
          </a:p>
          <a:p>
            <a:pPr indent="-336550" lvl="0" marL="457200" rtl="0" algn="l">
              <a:lnSpc>
                <a:spcPct val="95000"/>
              </a:lnSpc>
              <a:spcBef>
                <a:spcPts val="1000"/>
              </a:spcBef>
              <a:spcAft>
                <a:spcPts val="0"/>
              </a:spcAft>
              <a:buClr>
                <a:srgbClr val="3C78D8"/>
              </a:buClr>
              <a:buSzPts val="1700"/>
              <a:buFont typeface="Roboto"/>
              <a:buChar char="●"/>
            </a:pPr>
            <a:r>
              <a:rPr b="1" lang="en" sz="1700">
                <a:solidFill>
                  <a:srgbClr val="3C78D8"/>
                </a:solidFill>
                <a:latin typeface="Roboto"/>
                <a:ea typeface="Roboto"/>
                <a:cs typeface="Roboto"/>
                <a:sym typeface="Roboto"/>
              </a:rPr>
              <a:t>Sat / Sun, December 7-8, 2024: </a:t>
            </a:r>
            <a:r>
              <a:rPr lang="en" sz="1700">
                <a:solidFill>
                  <a:srgbClr val="3C78D8"/>
                </a:solidFill>
                <a:latin typeface="Roboto"/>
                <a:ea typeface="Roboto"/>
                <a:cs typeface="Roboto"/>
                <a:sym typeface="Roboto"/>
              </a:rPr>
              <a:t>SHSAT Testing (9th grade students)</a:t>
            </a:r>
            <a:endParaRPr sz="1700">
              <a:solidFill>
                <a:srgbClr val="3C78D8"/>
              </a:solidFill>
              <a:latin typeface="Roboto"/>
              <a:ea typeface="Roboto"/>
              <a:cs typeface="Roboto"/>
              <a:sym typeface="Roboto"/>
            </a:endParaRPr>
          </a:p>
          <a:p>
            <a:pPr indent="-336550" lvl="0" marL="457200" rtl="0" algn="l">
              <a:lnSpc>
                <a:spcPct val="95000"/>
              </a:lnSpc>
              <a:spcBef>
                <a:spcPts val="1000"/>
              </a:spcBef>
              <a:spcAft>
                <a:spcPts val="0"/>
              </a:spcAft>
              <a:buClr>
                <a:srgbClr val="3C78D8"/>
              </a:buClr>
              <a:buSzPts val="1700"/>
              <a:buFont typeface="Roboto"/>
              <a:buChar char="●"/>
            </a:pPr>
            <a:r>
              <a:rPr b="1" lang="en" sz="1700">
                <a:solidFill>
                  <a:srgbClr val="3C78D8"/>
                </a:solidFill>
                <a:latin typeface="Roboto"/>
                <a:ea typeface="Roboto"/>
                <a:cs typeface="Roboto"/>
                <a:sym typeface="Roboto"/>
              </a:rPr>
              <a:t>Thursday, March 6, 2025:</a:t>
            </a:r>
            <a:r>
              <a:rPr lang="en" sz="1700">
                <a:solidFill>
                  <a:srgbClr val="3C78D8"/>
                </a:solidFill>
                <a:latin typeface="Roboto"/>
                <a:ea typeface="Roboto"/>
                <a:cs typeface="Roboto"/>
                <a:sym typeface="Roboto"/>
              </a:rPr>
              <a:t> High School Offer Release</a:t>
            </a:r>
            <a:endParaRPr sz="1700">
              <a:solidFill>
                <a:srgbClr val="3C78D8"/>
              </a:solidFill>
              <a:latin typeface="Roboto"/>
              <a:ea typeface="Roboto"/>
              <a:cs typeface="Roboto"/>
              <a:sym typeface="Roboto"/>
            </a:endParaRPr>
          </a:p>
          <a:p>
            <a:pPr indent="0" lvl="0" marL="0" rtl="0" algn="l">
              <a:lnSpc>
                <a:spcPct val="95000"/>
              </a:lnSpc>
              <a:spcBef>
                <a:spcPts val="2700"/>
              </a:spcBef>
              <a:spcAft>
                <a:spcPts val="0"/>
              </a:spcAft>
              <a:buClr>
                <a:schemeClr val="dk1"/>
              </a:buClr>
              <a:buSzPts val="1100"/>
              <a:buFont typeface="Arial"/>
              <a:buNone/>
            </a:pPr>
            <a:r>
              <a:t/>
            </a:r>
            <a:endParaRPr sz="1300">
              <a:solidFill>
                <a:schemeClr val="dk1"/>
              </a:solidFill>
            </a:endParaRPr>
          </a:p>
          <a:p>
            <a:pPr indent="0" lvl="0" marL="0" rtl="0" algn="l">
              <a:lnSpc>
                <a:spcPct val="95000"/>
              </a:lnSpc>
              <a:spcBef>
                <a:spcPts val="0"/>
              </a:spcBef>
              <a:spcAft>
                <a:spcPts val="1200"/>
              </a:spcAft>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219200" y="152400"/>
            <a:ext cx="5113328" cy="4838699"/>
          </a:xfrm>
          <a:prstGeom prst="rect">
            <a:avLst/>
          </a:prstGeom>
          <a:noFill/>
          <a:ln>
            <a:noFill/>
          </a:ln>
        </p:spPr>
      </p:pic>
      <p:cxnSp>
        <p:nvCxnSpPr>
          <p:cNvPr id="74" name="Google Shape;74;p16"/>
          <p:cNvCxnSpPr/>
          <p:nvPr/>
        </p:nvCxnSpPr>
        <p:spPr>
          <a:xfrm>
            <a:off x="2606025" y="3690850"/>
            <a:ext cx="903900" cy="0"/>
          </a:xfrm>
          <a:prstGeom prst="straightConnector1">
            <a:avLst/>
          </a:prstGeom>
          <a:noFill/>
          <a:ln cap="flat" cmpd="sng" w="28575">
            <a:solidFill>
              <a:schemeClr val="accent4"/>
            </a:solidFill>
            <a:prstDash val="solid"/>
            <a:round/>
            <a:headEnd len="med" w="med" type="none"/>
            <a:tailEnd len="med" w="med" type="none"/>
          </a:ln>
        </p:spPr>
      </p:cxnSp>
      <p:cxnSp>
        <p:nvCxnSpPr>
          <p:cNvPr id="75" name="Google Shape;75;p16"/>
          <p:cNvCxnSpPr/>
          <p:nvPr/>
        </p:nvCxnSpPr>
        <p:spPr>
          <a:xfrm flipH="1">
            <a:off x="2606150" y="3776925"/>
            <a:ext cx="290400" cy="484200"/>
          </a:xfrm>
          <a:prstGeom prst="straightConnector1">
            <a:avLst/>
          </a:prstGeom>
          <a:noFill/>
          <a:ln cap="flat" cmpd="sng" w="9525">
            <a:solidFill>
              <a:schemeClr val="dk1"/>
            </a:solidFill>
            <a:prstDash val="solid"/>
            <a:round/>
            <a:headEnd len="med" w="med" type="none"/>
            <a:tailEnd len="med" w="med" type="none"/>
          </a:ln>
        </p:spPr>
      </p:cxnSp>
      <p:sp>
        <p:nvSpPr>
          <p:cNvPr id="76" name="Google Shape;76;p16"/>
          <p:cNvSpPr txBox="1"/>
          <p:nvPr/>
        </p:nvSpPr>
        <p:spPr>
          <a:xfrm>
            <a:off x="796275" y="4194825"/>
            <a:ext cx="29181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Application Deadline Dec 20, 2024</a:t>
            </a:r>
            <a:endParaRPr b="1" sz="1800">
              <a:solidFill>
                <a:schemeClr val="dk2"/>
              </a:solidFill>
            </a:endParaRPr>
          </a:p>
        </p:txBody>
      </p:sp>
      <p:cxnSp>
        <p:nvCxnSpPr>
          <p:cNvPr id="77" name="Google Shape;77;p16"/>
          <p:cNvCxnSpPr/>
          <p:nvPr/>
        </p:nvCxnSpPr>
        <p:spPr>
          <a:xfrm flipH="1" rot="10800000">
            <a:off x="6135450" y="1872225"/>
            <a:ext cx="441300" cy="839400"/>
          </a:xfrm>
          <a:prstGeom prst="straightConnector1">
            <a:avLst/>
          </a:prstGeom>
          <a:noFill/>
          <a:ln cap="flat" cmpd="sng" w="9525">
            <a:solidFill>
              <a:schemeClr val="accent4"/>
            </a:solidFill>
            <a:prstDash val="solid"/>
            <a:round/>
            <a:headEnd len="med" w="med" type="none"/>
            <a:tailEnd len="med" w="med" type="none"/>
          </a:ln>
        </p:spPr>
      </p:cxnSp>
      <p:sp>
        <p:nvSpPr>
          <p:cNvPr id="78" name="Google Shape;78;p16"/>
          <p:cNvSpPr/>
          <p:nvPr/>
        </p:nvSpPr>
        <p:spPr>
          <a:xfrm>
            <a:off x="6070900" y="152400"/>
            <a:ext cx="1990800" cy="1806000"/>
          </a:xfrm>
          <a:prstGeom prst="ellipse">
            <a:avLst/>
          </a:prstGeom>
          <a:solidFill>
            <a:srgbClr val="4A86E8"/>
          </a:solidFill>
          <a:ln cap="flat" cmpd="sng" w="381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9" name="Google Shape;79;p16"/>
          <p:cNvSpPr txBox="1"/>
          <p:nvPr/>
        </p:nvSpPr>
        <p:spPr>
          <a:xfrm>
            <a:off x="6256325" y="461825"/>
            <a:ext cx="1644000" cy="10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rPr>
              <a:t>Nov. 13th</a:t>
            </a:r>
            <a:endParaRPr b="1" sz="1800">
              <a:solidFill>
                <a:schemeClr val="accent4"/>
              </a:solidFill>
            </a:endParaRPr>
          </a:p>
          <a:p>
            <a:pPr indent="0" lvl="0" marL="0" rtl="0" algn="ctr">
              <a:spcBef>
                <a:spcPts val="0"/>
              </a:spcBef>
              <a:spcAft>
                <a:spcPts val="0"/>
              </a:spcAft>
              <a:buNone/>
            </a:pPr>
            <a:r>
              <a:t/>
            </a:r>
            <a:endParaRPr b="1" sz="100">
              <a:solidFill>
                <a:schemeClr val="accent4"/>
              </a:solidFill>
            </a:endParaRPr>
          </a:p>
          <a:p>
            <a:pPr indent="0" lvl="0" marL="0" rtl="0" algn="ctr">
              <a:spcBef>
                <a:spcPts val="0"/>
              </a:spcBef>
              <a:spcAft>
                <a:spcPts val="0"/>
              </a:spcAft>
              <a:buNone/>
            </a:pPr>
            <a:r>
              <a:rPr b="1" lang="en" sz="1800">
                <a:solidFill>
                  <a:schemeClr val="accent4"/>
                </a:solidFill>
              </a:rPr>
              <a:t>6-8 pm </a:t>
            </a:r>
            <a:endParaRPr b="1" sz="1800">
              <a:solidFill>
                <a:schemeClr val="accent4"/>
              </a:solidFill>
            </a:endParaRPr>
          </a:p>
          <a:p>
            <a:pPr indent="0" lvl="0" marL="0" rtl="0" algn="ctr">
              <a:spcBef>
                <a:spcPts val="0"/>
              </a:spcBef>
              <a:spcAft>
                <a:spcPts val="0"/>
              </a:spcAft>
              <a:buNone/>
            </a:pPr>
            <a:r>
              <a:rPr b="1" lang="en" sz="1800">
                <a:solidFill>
                  <a:schemeClr val="accent4"/>
                </a:solidFill>
              </a:rPr>
              <a:t>Joan of Arc</a:t>
            </a:r>
            <a:endParaRPr b="1" sz="1800">
              <a:solidFill>
                <a:schemeClr val="accent4"/>
              </a:solidFill>
            </a:endParaRPr>
          </a:p>
        </p:txBody>
      </p:sp>
      <p:sp>
        <p:nvSpPr>
          <p:cNvPr id="80" name="Google Shape;80;p16"/>
          <p:cNvSpPr/>
          <p:nvPr/>
        </p:nvSpPr>
        <p:spPr>
          <a:xfrm>
            <a:off x="4435300" y="2442625"/>
            <a:ext cx="1687200" cy="21198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342" name="Shape 342"/>
        <p:cNvGrpSpPr/>
        <p:nvPr/>
      </p:nvGrpSpPr>
      <p:grpSpPr>
        <a:xfrm>
          <a:off x="0" y="0"/>
          <a:ext cx="0" cy="0"/>
          <a:chOff x="0" y="0"/>
          <a:chExt cx="0" cy="0"/>
        </a:xfrm>
      </p:grpSpPr>
      <p:sp>
        <p:nvSpPr>
          <p:cNvPr id="343" name="Google Shape;343;p52"/>
          <p:cNvSpPr txBox="1"/>
          <p:nvPr>
            <p:ph type="ctrTitle"/>
          </p:nvPr>
        </p:nvSpPr>
        <p:spPr>
          <a:xfrm>
            <a:off x="311708" y="8969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chemeClr val="lt1"/>
                </a:solidFill>
              </a:rPr>
              <a:t>Middle School Admissions</a:t>
            </a:r>
            <a:endParaRPr b="1">
              <a:solidFill>
                <a:schemeClr val="lt1"/>
              </a:solidFill>
            </a:endParaRPr>
          </a:p>
        </p:txBody>
      </p:sp>
      <p:sp>
        <p:nvSpPr>
          <p:cNvPr id="344" name="Google Shape;344;p52"/>
          <p:cNvSpPr txBox="1"/>
          <p:nvPr>
            <p:ph idx="1" type="subTitle"/>
          </p:nvPr>
        </p:nvSpPr>
        <p:spPr>
          <a:xfrm>
            <a:off x="311700" y="3215125"/>
            <a:ext cx="8520600" cy="10074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Clr>
                <a:schemeClr val="dk1"/>
              </a:buClr>
              <a:buSzPts val="275"/>
              <a:buFont typeface="Arial"/>
              <a:buNone/>
            </a:pPr>
            <a:r>
              <a:rPr b="1" lang="en" sz="1700" u="sng">
                <a:solidFill>
                  <a:srgbClr val="FF9900"/>
                </a:solidFill>
                <a:hlinkClick r:id="rId3">
                  <a:extLst>
                    <a:ext uri="{A12FA001-AC4F-418D-AE19-62706E023703}">
                      <ahyp:hlinkClr val="tx"/>
                    </a:ext>
                  </a:extLst>
                </a:hlinkClick>
              </a:rPr>
              <a:t>https://www.schools.nyc.gov/enrollment/enroll-grade-by-grade/middle-school</a:t>
            </a:r>
            <a:endParaRPr b="1" sz="1700">
              <a:solidFill>
                <a:srgbClr val="FF9900"/>
              </a:solidFill>
            </a:endParaRPr>
          </a:p>
          <a:p>
            <a:pPr indent="0" lvl="0" marL="0" rtl="0" algn="ctr">
              <a:spcBef>
                <a:spcPts val="1200"/>
              </a:spcBef>
              <a:spcAft>
                <a:spcPts val="0"/>
              </a:spcAft>
              <a:buNone/>
            </a:pPr>
            <a:r>
              <a:t/>
            </a:r>
            <a:endParaRPr sz="17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Middle School Admissions Process  </a:t>
            </a:r>
            <a:endParaRPr/>
          </a:p>
        </p:txBody>
      </p:sp>
      <p:sp>
        <p:nvSpPr>
          <p:cNvPr id="350" name="Google Shape;350;p53"/>
          <p:cNvSpPr txBox="1"/>
          <p:nvPr>
            <p:ph idx="1" type="body"/>
          </p:nvPr>
        </p:nvSpPr>
        <p:spPr>
          <a:xfrm>
            <a:off x="311700" y="1381075"/>
            <a:ext cx="8520600" cy="38727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Go to </a:t>
            </a:r>
            <a:r>
              <a:rPr lang="en" sz="2200">
                <a:solidFill>
                  <a:srgbClr val="FF9900"/>
                </a:solidFill>
              </a:rPr>
              <a:t>MySchools.nyc</a:t>
            </a:r>
            <a:endParaRPr sz="2200">
              <a:solidFill>
                <a:srgbClr val="FF9900"/>
              </a:solidFill>
            </a:endParaRPr>
          </a:p>
          <a:p>
            <a:pPr indent="-349250" lvl="1" marL="914400" rtl="0" algn="l">
              <a:spcBef>
                <a:spcPts val="1000"/>
              </a:spcBef>
              <a:spcAft>
                <a:spcPts val="0"/>
              </a:spcAft>
              <a:buSzPts val="1900"/>
              <a:buChar char="○"/>
            </a:pPr>
            <a:r>
              <a:rPr lang="en" sz="1900"/>
              <a:t>Make sure your applicant info is correct</a:t>
            </a:r>
            <a:endParaRPr sz="1900"/>
          </a:p>
          <a:p>
            <a:pPr indent="-349250" lvl="1" marL="914400" rtl="0" algn="l">
              <a:spcBef>
                <a:spcPts val="0"/>
              </a:spcBef>
              <a:spcAft>
                <a:spcPts val="0"/>
              </a:spcAft>
              <a:buSzPts val="1900"/>
              <a:buChar char="○"/>
            </a:pPr>
            <a:r>
              <a:rPr lang="en" sz="1900"/>
              <a:t>Find your Random Number</a:t>
            </a:r>
            <a:endParaRPr sz="1900"/>
          </a:p>
          <a:p>
            <a:pPr indent="-349250" lvl="1" marL="914400" rtl="0" algn="l">
              <a:spcBef>
                <a:spcPts val="0"/>
              </a:spcBef>
              <a:spcAft>
                <a:spcPts val="0"/>
              </a:spcAft>
              <a:buSzPts val="1900"/>
              <a:buChar char="○"/>
            </a:pPr>
            <a:r>
              <a:rPr lang="en" sz="1900"/>
              <a:t>Research programs and their specific requirements for admission </a:t>
            </a:r>
            <a:endParaRPr sz="1900"/>
          </a:p>
          <a:p>
            <a:pPr indent="-349250" lvl="1" marL="914400" rtl="0" algn="l">
              <a:spcBef>
                <a:spcPts val="0"/>
              </a:spcBef>
              <a:spcAft>
                <a:spcPts val="0"/>
              </a:spcAft>
              <a:buSzPts val="1900"/>
              <a:buChar char="○"/>
            </a:pPr>
            <a:r>
              <a:rPr lang="en" sz="1900"/>
              <a:t>Go to Open Houses</a:t>
            </a:r>
            <a:endParaRPr sz="1900"/>
          </a:p>
          <a:p>
            <a:pPr indent="-349250" lvl="1" marL="914400" rtl="0" algn="l">
              <a:spcBef>
                <a:spcPts val="0"/>
              </a:spcBef>
              <a:spcAft>
                <a:spcPts val="0"/>
              </a:spcAft>
              <a:buSzPts val="1900"/>
              <a:buChar char="○"/>
            </a:pPr>
            <a:r>
              <a:rPr lang="en" sz="1900"/>
              <a:t>Add schools to your application in your true order of preference</a:t>
            </a:r>
            <a:endParaRPr sz="1900"/>
          </a:p>
          <a:p>
            <a:pPr indent="-349250" lvl="1" marL="914400" rtl="0" algn="l">
              <a:spcBef>
                <a:spcPts val="0"/>
              </a:spcBef>
              <a:spcAft>
                <a:spcPts val="0"/>
              </a:spcAft>
              <a:buSzPts val="1900"/>
              <a:buChar char="○"/>
            </a:pPr>
            <a:r>
              <a:rPr lang="en" sz="1900"/>
              <a:t>Apply by </a:t>
            </a:r>
            <a:r>
              <a:rPr b="1" lang="en" sz="1900"/>
              <a:t>December 20th</a:t>
            </a:r>
            <a:endParaRPr b="1" sz="1900"/>
          </a:p>
          <a:p>
            <a:pPr indent="-349250" lvl="1" marL="914400" rtl="0" algn="l">
              <a:spcBef>
                <a:spcPts val="0"/>
              </a:spcBef>
              <a:spcAft>
                <a:spcPts val="0"/>
              </a:spcAft>
              <a:buSzPts val="1900"/>
              <a:buChar char="○"/>
            </a:pPr>
            <a:r>
              <a:rPr b="1" lang="en" sz="1900"/>
              <a:t>Offers released Tuesday, April 8th</a:t>
            </a:r>
            <a:endParaRPr b="1" sz="1900"/>
          </a:p>
          <a:p>
            <a:pPr indent="0" lvl="0" marL="0" rtl="0" algn="l">
              <a:spcBef>
                <a:spcPts val="1000"/>
              </a:spcBef>
              <a:spcAft>
                <a:spcPts val="1000"/>
              </a:spcAft>
              <a:buNone/>
            </a:pPr>
            <a:r>
              <a:rPr lang="en"/>
              <a:t> </a:t>
            </a:r>
            <a:r>
              <a:rPr b="1" lang="en"/>
              <a:t> </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Middle School Admissions - D3 Schools</a:t>
            </a:r>
            <a:endParaRPr/>
          </a:p>
        </p:txBody>
      </p:sp>
      <p:sp>
        <p:nvSpPr>
          <p:cNvPr id="356" name="Google Shape;356;p54"/>
          <p:cNvSpPr txBox="1"/>
          <p:nvPr>
            <p:ph idx="1" type="body"/>
          </p:nvPr>
        </p:nvSpPr>
        <p:spPr>
          <a:xfrm>
            <a:off x="355100" y="1066400"/>
            <a:ext cx="8574900" cy="3743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1000"/>
          </a:p>
          <a:p>
            <a:pPr indent="0" lvl="0" marL="0" rtl="0" algn="l">
              <a:spcBef>
                <a:spcPts val="1200"/>
              </a:spcBef>
              <a:spcAft>
                <a:spcPts val="0"/>
              </a:spcAft>
              <a:buClr>
                <a:schemeClr val="dk1"/>
              </a:buClr>
              <a:buSzPts val="275"/>
              <a:buFont typeface="Arial"/>
              <a:buNone/>
            </a:pPr>
            <a:r>
              <a:rPr b="1" lang="en" sz="7600"/>
              <a:t>Open </a:t>
            </a:r>
            <a:r>
              <a:rPr b="1" lang="en" sz="7600"/>
              <a:t>Admissions</a:t>
            </a:r>
            <a:r>
              <a:rPr lang="en" sz="7600"/>
              <a:t> at all D3 Middle Schools - </a:t>
            </a:r>
            <a:r>
              <a:rPr i="1" lang="en" sz="7600"/>
              <a:t>by random number</a:t>
            </a:r>
            <a:r>
              <a:rPr lang="en" sz="7600"/>
              <a:t>. </a:t>
            </a:r>
            <a:endParaRPr sz="7600"/>
          </a:p>
          <a:p>
            <a:pPr indent="0" lvl="0" marL="0" rtl="0" algn="l">
              <a:spcBef>
                <a:spcPts val="1200"/>
              </a:spcBef>
              <a:spcAft>
                <a:spcPts val="0"/>
              </a:spcAft>
              <a:buClr>
                <a:schemeClr val="dk1"/>
              </a:buClr>
              <a:buSzPts val="275"/>
              <a:buFont typeface="Arial"/>
              <a:buNone/>
            </a:pPr>
            <a:r>
              <a:t/>
            </a:r>
            <a:endParaRPr sz="100"/>
          </a:p>
          <a:p>
            <a:pPr indent="0" lvl="0" marL="0" rtl="0" algn="l">
              <a:spcBef>
                <a:spcPts val="1200"/>
              </a:spcBef>
              <a:spcAft>
                <a:spcPts val="0"/>
              </a:spcAft>
              <a:buNone/>
            </a:pPr>
            <a:r>
              <a:rPr b="1" lang="en" sz="6800"/>
              <a:t>Seats Reserved</a:t>
            </a:r>
            <a:r>
              <a:rPr lang="en" sz="6800"/>
              <a:t> for General Education (GE) and Students With Disabilities (SWD)</a:t>
            </a:r>
            <a:endParaRPr sz="6800"/>
          </a:p>
          <a:p>
            <a:pPr indent="0" lvl="0" marL="0" rtl="0" algn="l">
              <a:spcBef>
                <a:spcPts val="1200"/>
              </a:spcBef>
              <a:spcAft>
                <a:spcPts val="0"/>
              </a:spcAft>
              <a:buNone/>
            </a:pPr>
            <a:r>
              <a:t/>
            </a:r>
            <a:endParaRPr sz="100"/>
          </a:p>
          <a:p>
            <a:pPr indent="0" lvl="0" marL="0" rtl="0" algn="l">
              <a:spcBef>
                <a:spcPts val="1200"/>
              </a:spcBef>
              <a:spcAft>
                <a:spcPts val="0"/>
              </a:spcAft>
              <a:buNone/>
            </a:pPr>
            <a:r>
              <a:rPr b="1" lang="en" sz="6800"/>
              <a:t>Diversity in Admissions (DIA) Programs</a:t>
            </a:r>
            <a:r>
              <a:rPr lang="en" sz="6800"/>
              <a:t> at all D3 Middle Schools</a:t>
            </a:r>
            <a:endParaRPr sz="6800"/>
          </a:p>
          <a:p>
            <a:pPr indent="-336550" lvl="0" marL="457200" rtl="0" algn="l">
              <a:spcBef>
                <a:spcPts val="1200"/>
              </a:spcBef>
              <a:spcAft>
                <a:spcPts val="0"/>
              </a:spcAft>
              <a:buSzPct val="100000"/>
              <a:buChar char="●"/>
            </a:pPr>
            <a:r>
              <a:rPr lang="en" sz="6800"/>
              <a:t>25% of seats reserved for students who qualify for FRPL</a:t>
            </a:r>
            <a:endParaRPr sz="6800"/>
          </a:p>
          <a:p>
            <a:pPr indent="0" lvl="0" marL="0" rtl="0" algn="l">
              <a:spcBef>
                <a:spcPts val="1200"/>
              </a:spcBef>
              <a:spcAft>
                <a:spcPts val="0"/>
              </a:spcAft>
              <a:buNone/>
            </a:pPr>
            <a:r>
              <a:t/>
            </a:r>
            <a:endParaRPr sz="100"/>
          </a:p>
          <a:p>
            <a:pPr indent="0" lvl="0" marL="0" rtl="0" algn="l">
              <a:spcBef>
                <a:spcPts val="1200"/>
              </a:spcBef>
              <a:spcAft>
                <a:spcPts val="0"/>
              </a:spcAft>
              <a:buClr>
                <a:schemeClr val="dk1"/>
              </a:buClr>
              <a:buSzPts val="275"/>
              <a:buFont typeface="Arial"/>
              <a:buNone/>
            </a:pPr>
            <a:r>
              <a:rPr b="1" lang="en" sz="6800"/>
              <a:t>Exceptions:</a:t>
            </a:r>
            <a:endParaRPr b="1" sz="6800"/>
          </a:p>
          <a:p>
            <a:pPr indent="457200" lvl="0" marL="0" rtl="0" algn="l">
              <a:spcBef>
                <a:spcPts val="1200"/>
              </a:spcBef>
              <a:spcAft>
                <a:spcPts val="0"/>
              </a:spcAft>
              <a:buClr>
                <a:schemeClr val="dk1"/>
              </a:buClr>
              <a:buSzPts val="275"/>
              <a:buFont typeface="Arial"/>
              <a:buNone/>
            </a:pPr>
            <a:r>
              <a:rPr lang="en" sz="6800"/>
              <a:t>*Special Music School - requires auditions, No DIA</a:t>
            </a:r>
            <a:endParaRPr sz="6800"/>
          </a:p>
          <a:p>
            <a:pPr indent="457200" lvl="0" marL="0" rtl="0" algn="l">
              <a:spcBef>
                <a:spcPts val="1200"/>
              </a:spcBef>
              <a:spcAft>
                <a:spcPts val="0"/>
              </a:spcAft>
              <a:buClr>
                <a:schemeClr val="dk1"/>
              </a:buClr>
              <a:buSzPts val="275"/>
              <a:buFont typeface="Arial"/>
              <a:buNone/>
            </a:pPr>
            <a:r>
              <a:rPr lang="en" sz="6800"/>
              <a:t>*Anderson - students screened by 4th grade core course grades, No DIA</a:t>
            </a:r>
            <a:endParaRPr sz="6800"/>
          </a:p>
          <a:p>
            <a:pPr indent="0" lvl="0" marL="0" rtl="0" algn="l">
              <a:spcBef>
                <a:spcPts val="1200"/>
              </a:spcBef>
              <a:spcAft>
                <a:spcPts val="0"/>
              </a:spcAft>
              <a:buNone/>
            </a:pPr>
            <a:r>
              <a:t/>
            </a:r>
            <a:endParaRPr sz="6000"/>
          </a:p>
          <a:p>
            <a:pPr indent="0" lvl="0" marL="0" rtl="0" algn="l">
              <a:spcBef>
                <a:spcPts val="1200"/>
              </a:spcBef>
              <a:spcAft>
                <a:spcPts val="0"/>
              </a:spcAft>
              <a:buNone/>
            </a:pPr>
            <a:r>
              <a:rPr lang="en" sz="5091"/>
              <a:t>	</a:t>
            </a:r>
            <a:endParaRPr sz="5091"/>
          </a:p>
          <a:p>
            <a:pPr indent="0" lvl="0" marL="0" rtl="0" algn="l">
              <a:spcBef>
                <a:spcPts val="1200"/>
              </a:spcBef>
              <a:spcAft>
                <a:spcPts val="0"/>
              </a:spcAft>
              <a:buNone/>
            </a:pPr>
            <a:r>
              <a:t/>
            </a:r>
            <a:endParaRPr sz="5091"/>
          </a:p>
          <a:p>
            <a:pPr indent="0" lvl="0" marL="0" rtl="0" algn="l">
              <a:spcBef>
                <a:spcPts val="1200"/>
              </a:spcBef>
              <a:spcAft>
                <a:spcPts val="0"/>
              </a:spcAft>
              <a:buClr>
                <a:schemeClr val="dk1"/>
              </a:buClr>
              <a:buSzPct val="47443"/>
              <a:buFont typeface="Arial"/>
              <a:buNone/>
            </a:pPr>
            <a:r>
              <a:t/>
            </a:r>
            <a:endParaRPr sz="2318"/>
          </a:p>
          <a:p>
            <a:pPr indent="0" lvl="0" marL="0" rtl="0" algn="l">
              <a:spcBef>
                <a:spcPts val="1200"/>
              </a:spcBef>
              <a:spcAft>
                <a:spcPts val="0"/>
              </a:spcAft>
              <a:buClr>
                <a:schemeClr val="dk1"/>
              </a:buClr>
              <a:buSzPct val="47443"/>
              <a:buFont typeface="Arial"/>
              <a:buNone/>
            </a:pPr>
            <a:r>
              <a:t/>
            </a:r>
            <a:endParaRPr sz="2318"/>
          </a:p>
          <a:p>
            <a:pPr indent="0" lvl="0" marL="0" rtl="0" algn="l">
              <a:spcBef>
                <a:spcPts val="1200"/>
              </a:spcBef>
              <a:spcAft>
                <a:spcPts val="12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Middle School Admissions - Changes in 2024</a:t>
            </a:r>
            <a:endParaRPr/>
          </a:p>
        </p:txBody>
      </p:sp>
      <p:sp>
        <p:nvSpPr>
          <p:cNvPr id="362" name="Google Shape;362;p55"/>
          <p:cNvSpPr txBox="1"/>
          <p:nvPr>
            <p:ph idx="1" type="body"/>
          </p:nvPr>
        </p:nvSpPr>
        <p:spPr>
          <a:xfrm>
            <a:off x="235500" y="14572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95000"/>
              </a:lnSpc>
              <a:spcBef>
                <a:spcPts val="0"/>
              </a:spcBef>
              <a:spcAft>
                <a:spcPts val="0"/>
              </a:spcAft>
              <a:buSzPts val="440"/>
              <a:buNone/>
            </a:pPr>
            <a:r>
              <a:rPr b="1" lang="en">
                <a:solidFill>
                  <a:srgbClr val="FF9900"/>
                </a:solidFill>
              </a:rPr>
              <a:t>May apply out of district</a:t>
            </a:r>
            <a:endParaRPr b="1">
              <a:solidFill>
                <a:srgbClr val="FF9900"/>
              </a:solidFill>
            </a:endParaRPr>
          </a:p>
          <a:p>
            <a:pPr indent="-342900" lvl="1" marL="914400" rtl="0" algn="l">
              <a:lnSpc>
                <a:spcPct val="95000"/>
              </a:lnSpc>
              <a:spcBef>
                <a:spcPts val="1000"/>
              </a:spcBef>
              <a:spcAft>
                <a:spcPts val="0"/>
              </a:spcAft>
              <a:buSzPts val="1800"/>
              <a:buChar char="○"/>
            </a:pPr>
            <a:r>
              <a:rPr lang="en" sz="1800"/>
              <a:t>Students living or going to school in the district have priority over out-of-district applicants</a:t>
            </a:r>
            <a:endParaRPr sz="1800"/>
          </a:p>
          <a:p>
            <a:pPr indent="-342900" lvl="1" marL="914400" rtl="0" algn="l">
              <a:lnSpc>
                <a:spcPct val="95000"/>
              </a:lnSpc>
              <a:spcBef>
                <a:spcPts val="1000"/>
              </a:spcBef>
              <a:spcAft>
                <a:spcPts val="0"/>
              </a:spcAft>
              <a:buSzPts val="1800"/>
              <a:buChar char="○"/>
            </a:pPr>
            <a:r>
              <a:rPr lang="en" sz="1800"/>
              <a:t>Some schools outside of D3 are screened or require auditions.</a:t>
            </a:r>
            <a:endParaRPr sz="1800"/>
          </a:p>
          <a:p>
            <a:pPr indent="-342900" lvl="1" marL="914400" rtl="0" algn="l">
              <a:lnSpc>
                <a:spcPct val="95000"/>
              </a:lnSpc>
              <a:spcBef>
                <a:spcPts val="1000"/>
              </a:spcBef>
              <a:spcAft>
                <a:spcPts val="0"/>
              </a:spcAft>
              <a:buSzPts val="1800"/>
              <a:buChar char="○"/>
            </a:pPr>
            <a:r>
              <a:rPr lang="en" sz="1800"/>
              <a:t>As always, Citywide Schools are open to all students across NYC and do not have district priority </a:t>
            </a:r>
            <a:endParaRPr sz="1800"/>
          </a:p>
          <a:p>
            <a:pPr indent="0" lvl="0" marL="0" rtl="0" algn="l">
              <a:lnSpc>
                <a:spcPct val="95000"/>
              </a:lnSpc>
              <a:spcBef>
                <a:spcPts val="1000"/>
              </a:spcBef>
              <a:spcAft>
                <a:spcPts val="0"/>
              </a:spcAft>
              <a:buNone/>
            </a:pPr>
            <a:r>
              <a:t/>
            </a:r>
            <a:endParaRPr/>
          </a:p>
          <a:p>
            <a:pPr indent="0" lvl="0" marL="0" rtl="0" algn="l">
              <a:lnSpc>
                <a:spcPct val="95000"/>
              </a:lnSpc>
              <a:spcBef>
                <a:spcPts val="1000"/>
              </a:spcBef>
              <a:spcAft>
                <a:spcPts val="0"/>
              </a:spcAft>
              <a:buNone/>
            </a:pPr>
            <a:r>
              <a:rPr b="1" lang="en"/>
              <a:t>List of Citywide Middle/High Schools (e.g. Quest to Learn, I.C.E., etc)</a:t>
            </a:r>
            <a:endParaRPr b="1"/>
          </a:p>
          <a:p>
            <a:pPr indent="0" lvl="0" marL="0" rtl="0" algn="l">
              <a:lnSpc>
                <a:spcPct val="95000"/>
              </a:lnSpc>
              <a:spcBef>
                <a:spcPts val="1000"/>
              </a:spcBef>
              <a:spcAft>
                <a:spcPts val="0"/>
              </a:spcAft>
              <a:buNone/>
            </a:pPr>
            <a:r>
              <a:rPr lang="en"/>
              <a:t>	</a:t>
            </a:r>
            <a:r>
              <a:rPr lang="en" sz="1700" u="sng">
                <a:solidFill>
                  <a:schemeClr val="accent5"/>
                </a:solidFill>
                <a:hlinkClick r:id="rId3">
                  <a:extLst>
                    <a:ext uri="{A12FA001-AC4F-418D-AE19-62706E023703}">
                      <ahyp:hlinkClr val="tx"/>
                    </a:ext>
                  </a:extLst>
                </a:hlinkClick>
              </a:rPr>
              <a:t>https://insideschools.org/insidetools/citywide-middle-schools</a:t>
            </a:r>
            <a:endParaRPr sz="1700"/>
          </a:p>
          <a:p>
            <a:pPr indent="0" lvl="0" marL="0" rtl="0" algn="l">
              <a:lnSpc>
                <a:spcPct val="95000"/>
              </a:lnSpc>
              <a:spcBef>
                <a:spcPts val="1000"/>
              </a:spcBef>
              <a:spcAft>
                <a:spcPts val="0"/>
              </a:spcAft>
              <a:buNone/>
            </a:pPr>
            <a:r>
              <a:t/>
            </a:r>
            <a:endParaRPr/>
          </a:p>
          <a:p>
            <a:pPr indent="0" lvl="0" marL="0" rtl="0" algn="l">
              <a:lnSpc>
                <a:spcPct val="95000"/>
              </a:lnSpc>
              <a:spcBef>
                <a:spcPts val="1000"/>
              </a:spcBef>
              <a:spcAft>
                <a:spcPts val="1200"/>
              </a:spcAft>
              <a:buSzPts val="440"/>
              <a:buNone/>
            </a:pPr>
            <a:r>
              <a:t/>
            </a:r>
            <a:endParaRPr sz="92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Middle School Admissions - Screened/Audition Schools</a:t>
            </a:r>
            <a:endParaRPr/>
          </a:p>
        </p:txBody>
      </p:sp>
      <p:sp>
        <p:nvSpPr>
          <p:cNvPr id="368" name="Google Shape;368;p56"/>
          <p:cNvSpPr txBox="1"/>
          <p:nvPr>
            <p:ph idx="1" type="body"/>
          </p:nvPr>
        </p:nvSpPr>
        <p:spPr>
          <a:xfrm>
            <a:off x="311700" y="1172900"/>
            <a:ext cx="8520600" cy="37152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Clr>
                <a:schemeClr val="dk1"/>
              </a:buClr>
              <a:buSzPts val="440"/>
              <a:buFont typeface="Arial"/>
              <a:buNone/>
            </a:pPr>
            <a:r>
              <a:rPr b="1" lang="en" sz="1830">
                <a:solidFill>
                  <a:srgbClr val="FF9900"/>
                </a:solidFill>
              </a:rPr>
              <a:t>Some Schools Outside of D3 Use Screens/Auditions, For Example:</a:t>
            </a:r>
            <a:endParaRPr b="1" sz="1830">
              <a:solidFill>
                <a:srgbClr val="FF9900"/>
              </a:solidFill>
            </a:endParaRPr>
          </a:p>
          <a:p>
            <a:pPr indent="0" lvl="0" marL="0" rtl="0" algn="l">
              <a:lnSpc>
                <a:spcPct val="105000"/>
              </a:lnSpc>
              <a:spcBef>
                <a:spcPts val="1200"/>
              </a:spcBef>
              <a:spcAft>
                <a:spcPts val="0"/>
              </a:spcAft>
              <a:buClr>
                <a:schemeClr val="dk1"/>
              </a:buClr>
              <a:buSzPts val="440"/>
              <a:buFont typeface="Arial"/>
              <a:buNone/>
            </a:pPr>
            <a:r>
              <a:rPr b="1" lang="en" sz="1630"/>
              <a:t>Columbia Secondary School (6-12) </a:t>
            </a:r>
            <a:r>
              <a:rPr lang="en" sz="1630"/>
              <a:t>- 4th Grade Grades</a:t>
            </a:r>
            <a:endParaRPr sz="1630"/>
          </a:p>
          <a:p>
            <a:pPr indent="-332153" lvl="0" marL="457200" rtl="0" algn="l">
              <a:lnSpc>
                <a:spcPct val="105000"/>
              </a:lnSpc>
              <a:spcBef>
                <a:spcPts val="1200"/>
              </a:spcBef>
              <a:spcAft>
                <a:spcPts val="0"/>
              </a:spcAft>
              <a:buSzPts val="1631"/>
              <a:buChar char="●"/>
            </a:pPr>
            <a:r>
              <a:rPr lang="en" sz="1630"/>
              <a:t>Priority to students in District 6, 5, 4, &amp; 3 above 96th street </a:t>
            </a:r>
            <a:endParaRPr sz="1630"/>
          </a:p>
          <a:p>
            <a:pPr indent="0" lvl="0" marL="0" rtl="0" algn="l">
              <a:lnSpc>
                <a:spcPct val="105000"/>
              </a:lnSpc>
              <a:spcBef>
                <a:spcPts val="1200"/>
              </a:spcBef>
              <a:spcAft>
                <a:spcPts val="0"/>
              </a:spcAft>
              <a:buClr>
                <a:schemeClr val="dk1"/>
              </a:buClr>
              <a:buSzPts val="440"/>
              <a:buFont typeface="Arial"/>
              <a:buNone/>
            </a:pPr>
            <a:r>
              <a:rPr b="1" lang="en" sz="1630"/>
              <a:t>Mark Twain I.S. 239 &amp; Some District 21 Schools</a:t>
            </a:r>
            <a:r>
              <a:rPr lang="en" sz="1630"/>
              <a:t> - Talent Tests (Register by Nov. 8)</a:t>
            </a:r>
            <a:endParaRPr sz="1630"/>
          </a:p>
          <a:p>
            <a:pPr indent="0" lvl="0" marL="0" rtl="0" algn="l">
              <a:lnSpc>
                <a:spcPct val="105000"/>
              </a:lnSpc>
              <a:spcBef>
                <a:spcPts val="1200"/>
              </a:spcBef>
              <a:spcAft>
                <a:spcPts val="0"/>
              </a:spcAft>
              <a:buClr>
                <a:schemeClr val="dk1"/>
              </a:buClr>
              <a:buSzPts val="440"/>
              <a:buFont typeface="Arial"/>
              <a:buNone/>
            </a:pPr>
            <a:r>
              <a:rPr b="1" lang="en" sz="1630"/>
              <a:t>Professional Performing Arts High School (6-12) </a:t>
            </a:r>
            <a:r>
              <a:rPr lang="en" sz="1630"/>
              <a:t>- Auditions</a:t>
            </a:r>
            <a:endParaRPr sz="1630"/>
          </a:p>
          <a:p>
            <a:pPr indent="0" lvl="0" marL="0" rtl="0" algn="l">
              <a:lnSpc>
                <a:spcPct val="105000"/>
              </a:lnSpc>
              <a:spcBef>
                <a:spcPts val="1200"/>
              </a:spcBef>
              <a:spcAft>
                <a:spcPts val="0"/>
              </a:spcAft>
              <a:buClr>
                <a:schemeClr val="dk1"/>
              </a:buClr>
              <a:buSzPts val="440"/>
              <a:buFont typeface="Arial"/>
              <a:buNone/>
            </a:pPr>
            <a:r>
              <a:rPr b="1" lang="en" sz="1630"/>
              <a:t>Ballet Tech (4-8)</a:t>
            </a:r>
            <a:r>
              <a:rPr lang="en" sz="1630"/>
              <a:t> - Auditions</a:t>
            </a:r>
            <a:endParaRPr sz="1630"/>
          </a:p>
          <a:p>
            <a:pPr indent="0" lvl="0" marL="0" rtl="0" algn="l">
              <a:lnSpc>
                <a:spcPct val="105000"/>
              </a:lnSpc>
              <a:spcBef>
                <a:spcPts val="1200"/>
              </a:spcBef>
              <a:spcAft>
                <a:spcPts val="0"/>
              </a:spcAft>
              <a:buClr>
                <a:schemeClr val="dk1"/>
              </a:buClr>
              <a:buSzPts val="440"/>
              <a:buFont typeface="Arial"/>
              <a:buNone/>
            </a:pPr>
            <a:r>
              <a:rPr b="1" lang="en" sz="1630"/>
              <a:t>NEST+M, TAG, Brooklyn School of Inquiry, 30th Avenue School</a:t>
            </a:r>
            <a:r>
              <a:rPr lang="en" sz="1630"/>
              <a:t> - 4th grade grades	</a:t>
            </a:r>
            <a:endParaRPr sz="1630"/>
          </a:p>
          <a:p>
            <a:pPr indent="0" lvl="0" marL="0" rtl="0" algn="l">
              <a:lnSpc>
                <a:spcPct val="105000"/>
              </a:lnSpc>
              <a:spcBef>
                <a:spcPts val="1200"/>
              </a:spcBef>
              <a:spcAft>
                <a:spcPts val="1200"/>
              </a:spcAft>
              <a:buClr>
                <a:schemeClr val="dk1"/>
              </a:buClr>
              <a:buSzPts val="440"/>
              <a:buFont typeface="Arial"/>
              <a:buNone/>
            </a:pPr>
            <a:r>
              <a:rPr b="1" lang="en" sz="1630"/>
              <a:t>Hunter College High School (7-12) - </a:t>
            </a:r>
            <a:r>
              <a:rPr lang="en" sz="1630"/>
              <a:t>5th Grade State Exams, HCHS Admissions Test</a:t>
            </a:r>
            <a:endParaRPr sz="163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7"/>
          <p:cNvSpPr txBox="1"/>
          <p:nvPr>
            <p:ph type="title"/>
          </p:nvPr>
        </p:nvSpPr>
        <p:spPr>
          <a:xfrm>
            <a:off x="311700" y="445025"/>
            <a:ext cx="3809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Fall 2024 MS Outcomes</a:t>
            </a:r>
            <a:endParaRPr/>
          </a:p>
        </p:txBody>
      </p:sp>
      <p:sp>
        <p:nvSpPr>
          <p:cNvPr id="374" name="Google Shape;374;p57"/>
          <p:cNvSpPr txBox="1"/>
          <p:nvPr>
            <p:ph idx="1" type="body"/>
          </p:nvPr>
        </p:nvSpPr>
        <p:spPr>
          <a:xfrm>
            <a:off x="236725" y="1312775"/>
            <a:ext cx="3884700" cy="3256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97% of D3 Students matched to one of their top 3 choices</a:t>
            </a:r>
            <a:endParaRPr/>
          </a:p>
          <a:p>
            <a:pPr indent="-342900" lvl="0" marL="457200" rtl="0" algn="l">
              <a:spcBef>
                <a:spcPts val="1000"/>
              </a:spcBef>
              <a:spcAft>
                <a:spcPts val="0"/>
              </a:spcAft>
              <a:buSzPts val="1800"/>
              <a:buChar char="●"/>
            </a:pPr>
            <a:r>
              <a:rPr lang="en"/>
              <a:t>98% of D3 Students matched to one of their top 5 choices</a:t>
            </a:r>
            <a:endParaRPr/>
          </a:p>
          <a:p>
            <a:pPr indent="0" lvl="0" marL="457200" rtl="0" algn="l">
              <a:lnSpc>
                <a:spcPct val="100000"/>
              </a:lnSpc>
              <a:spcBef>
                <a:spcPts val="1200"/>
              </a:spcBef>
              <a:spcAft>
                <a:spcPts val="0"/>
              </a:spcAft>
              <a:buNone/>
            </a:pPr>
            <a:r>
              <a:rPr lang="en" sz="1300" u="sng">
                <a:solidFill>
                  <a:schemeClr val="accent5"/>
                </a:solidFill>
                <a:hlinkClick r:id="rId3">
                  <a:extLst>
                    <a:ext uri="{A12FA001-AC4F-418D-AE19-62706E023703}">
                      <ahyp:hlinkClr val="tx"/>
                    </a:ext>
                  </a:extLst>
                </a:hlinkClick>
              </a:rPr>
              <a:t>Infohub@nyced.org</a:t>
            </a:r>
            <a:r>
              <a:rPr lang="en" sz="1300"/>
              <a:t> - Admissions Outcomes</a:t>
            </a:r>
            <a:endParaRPr sz="1300"/>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375" name="Google Shape;375;p57"/>
          <p:cNvPicPr preferRelativeResize="0"/>
          <p:nvPr/>
        </p:nvPicPr>
        <p:blipFill>
          <a:blip r:embed="rId4">
            <a:alphaModFix/>
          </a:blip>
          <a:stretch>
            <a:fillRect/>
          </a:stretch>
        </p:blipFill>
        <p:spPr>
          <a:xfrm>
            <a:off x="4194600" y="152400"/>
            <a:ext cx="4657926" cy="48386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9900"/>
                </a:solidFill>
              </a:rPr>
              <a:t>*</a:t>
            </a:r>
            <a:r>
              <a:rPr b="1" lang="en">
                <a:solidFill>
                  <a:srgbClr val="FF9900"/>
                </a:solidFill>
              </a:rPr>
              <a:t>New in D3*</a:t>
            </a:r>
            <a:r>
              <a:rPr b="1" lang="en"/>
              <a:t> </a:t>
            </a:r>
            <a:r>
              <a:rPr b="1" lang="en">
                <a:solidFill>
                  <a:srgbClr val="FF9900"/>
                </a:solidFill>
              </a:rPr>
              <a:t>- Proposed Merger, Truncation, Re-siting</a:t>
            </a:r>
            <a:endParaRPr b="1">
              <a:solidFill>
                <a:srgbClr val="FF9900"/>
              </a:solidFill>
            </a:endParaRPr>
          </a:p>
        </p:txBody>
      </p:sp>
      <p:sp>
        <p:nvSpPr>
          <p:cNvPr id="381" name="Google Shape;381;p58"/>
          <p:cNvSpPr txBox="1"/>
          <p:nvPr>
            <p:ph idx="1" type="body"/>
          </p:nvPr>
        </p:nvSpPr>
        <p:spPr>
          <a:xfrm>
            <a:off x="311700" y="1152475"/>
            <a:ext cx="8520600" cy="37650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SzPts val="1800"/>
              <a:buChar char="●"/>
            </a:pPr>
            <a:r>
              <a:rPr lang="en"/>
              <a:t>Truncation of grades K-5 of P.S. 76 A. Philip Randolph (03M076) </a:t>
            </a:r>
            <a:endParaRPr/>
          </a:p>
          <a:p>
            <a:pPr indent="-342900" lvl="0" marL="457200" rtl="0" algn="l">
              <a:spcBef>
                <a:spcPts val="1000"/>
              </a:spcBef>
              <a:spcAft>
                <a:spcPts val="0"/>
              </a:spcAft>
              <a:buSzPts val="1800"/>
              <a:buChar char="●"/>
            </a:pPr>
            <a:r>
              <a:rPr lang="en"/>
              <a:t>Re-siting of Mott Hall II (03M862) from building M165 to building M076</a:t>
            </a:r>
            <a:endParaRPr/>
          </a:p>
          <a:p>
            <a:pPr indent="-342900" lvl="0" marL="457200" rtl="0" algn="l">
              <a:spcBef>
                <a:spcPts val="1000"/>
              </a:spcBef>
              <a:spcAft>
                <a:spcPts val="0"/>
              </a:spcAft>
              <a:buSzPts val="1800"/>
              <a:buChar char="●"/>
            </a:pPr>
            <a:r>
              <a:rPr lang="en"/>
              <a:t>Merger of P.S. 76’s grades 6-8 with Mott Hall II</a:t>
            </a:r>
            <a:endParaRPr/>
          </a:p>
          <a:p>
            <a:pPr indent="-342900" lvl="0" marL="457200" rtl="0" algn="l">
              <a:spcBef>
                <a:spcPts val="1000"/>
              </a:spcBef>
              <a:spcAft>
                <a:spcPts val="0"/>
              </a:spcAft>
              <a:buSzPts val="1800"/>
              <a:buChar char="●"/>
            </a:pPr>
            <a:r>
              <a:rPr lang="en"/>
              <a:t>Expansion of Mott Hall II from grades 6-8 to grades 6-12 in the 25-26 SY</a:t>
            </a:r>
            <a:endParaRPr/>
          </a:p>
          <a:p>
            <a:pPr indent="-342900" lvl="0" marL="457200" rtl="0" algn="l">
              <a:spcBef>
                <a:spcPts val="1000"/>
              </a:spcBef>
              <a:spcAft>
                <a:spcPts val="0"/>
              </a:spcAft>
              <a:buSzPts val="1800"/>
              <a:buChar char="●"/>
            </a:pPr>
            <a:r>
              <a:rPr lang="en"/>
              <a:t>Re-siting of one site of el</a:t>
            </a:r>
            <a:r>
              <a:rPr lang="en"/>
              <a:t>ementary </a:t>
            </a:r>
            <a:r>
              <a:rPr lang="en"/>
              <a:t>District 75 school, P.S. M226 (75M226), referred to as P226M@M076, from M076 to building M180 and co-location with P.S. 180 in the 2025-2026 school year</a:t>
            </a:r>
            <a:endParaRPr/>
          </a:p>
          <a:p>
            <a:pPr indent="-342900" lvl="0" marL="457200" rtl="0" algn="l">
              <a:spcBef>
                <a:spcPts val="1000"/>
              </a:spcBef>
              <a:spcAft>
                <a:spcPts val="0"/>
              </a:spcAft>
              <a:buSzPts val="1800"/>
              <a:buChar char="●"/>
            </a:pPr>
            <a:r>
              <a:rPr lang="en"/>
              <a:t>Truncation of grades 6-8 of P.S. 180 Hugo Newman (03M180) in the 25-26 SY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Upcoming Votes on the Proposals</a:t>
            </a:r>
            <a:endParaRPr/>
          </a:p>
        </p:txBody>
      </p:sp>
      <p:sp>
        <p:nvSpPr>
          <p:cNvPr id="387" name="Google Shape;387;p59"/>
          <p:cNvSpPr txBox="1"/>
          <p:nvPr>
            <p:ph idx="1" type="body"/>
          </p:nvPr>
        </p:nvSpPr>
        <p:spPr>
          <a:xfrm>
            <a:off x="311700" y="1603300"/>
            <a:ext cx="8520600" cy="296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Panel for Education Policy will vote on the DOE’s merger, truncation, re-siting proposal at their </a:t>
            </a:r>
            <a:r>
              <a:rPr b="1" lang="en"/>
              <a:t>December 4th</a:t>
            </a:r>
            <a:r>
              <a:rPr lang="en"/>
              <a:t> meeting.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If the PEP votes for the proposals, they will take effect starting in the </a:t>
            </a:r>
            <a:r>
              <a:rPr b="1" lang="en"/>
              <a:t>2025-2026</a:t>
            </a:r>
            <a:r>
              <a:rPr lang="en"/>
              <a:t> School Year. </a:t>
            </a:r>
            <a:endParaRPr/>
          </a:p>
          <a:p>
            <a:pPr indent="0" lvl="0" marL="0" rtl="0" algn="l">
              <a:spcBef>
                <a:spcPts val="1200"/>
              </a:spcBef>
              <a:spcAft>
                <a:spcPts val="1200"/>
              </a:spcAft>
              <a:buNone/>
            </a:pPr>
            <a:r>
              <a:rPr lang="en"/>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0"/>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60"/>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 name="Google Shape;394;p60"/>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60"/>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96" name="Google Shape;396;p60"/>
          <p:cNvPicPr preferRelativeResize="0"/>
          <p:nvPr/>
        </p:nvPicPr>
        <p:blipFill>
          <a:blip r:embed="rId3">
            <a:alphaModFix/>
          </a:blip>
          <a:stretch>
            <a:fillRect/>
          </a:stretch>
        </p:blipFill>
        <p:spPr>
          <a:xfrm>
            <a:off x="1985175" y="228600"/>
            <a:ext cx="4945280" cy="4838701"/>
          </a:xfrm>
          <a:prstGeom prst="rect">
            <a:avLst/>
          </a:prstGeom>
          <a:noFill/>
          <a:ln>
            <a:noFill/>
          </a:ln>
        </p:spPr>
      </p:pic>
      <p:sp>
        <p:nvSpPr>
          <p:cNvPr id="397" name="Google Shape;397;p60"/>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p60"/>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60"/>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60"/>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60"/>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60"/>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60"/>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60"/>
          <p:cNvSpPr txBox="1"/>
          <p:nvPr/>
        </p:nvSpPr>
        <p:spPr>
          <a:xfrm>
            <a:off x="555525" y="163625"/>
            <a:ext cx="28116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9900"/>
                </a:solidFill>
              </a:rPr>
              <a:t>D3 Middle Schools*</a:t>
            </a:r>
            <a:endParaRPr b="1" sz="1900">
              <a:solidFill>
                <a:srgbClr val="FF9900"/>
              </a:solidFill>
            </a:endParaRPr>
          </a:p>
        </p:txBody>
      </p:sp>
      <p:sp>
        <p:nvSpPr>
          <p:cNvPr id="405" name="Google Shape;405;p60"/>
          <p:cNvSpPr txBox="1"/>
          <p:nvPr/>
        </p:nvSpPr>
        <p:spPr>
          <a:xfrm>
            <a:off x="225975" y="708325"/>
            <a:ext cx="2694600" cy="3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24CBC"/>
                </a:solidFill>
              </a:rPr>
              <a:t>Proposed New Location for MS 862 Mott Hall II</a:t>
            </a:r>
            <a:r>
              <a:rPr b="1" lang="en" sz="1600">
                <a:solidFill>
                  <a:srgbClr val="024CBC"/>
                </a:solidFill>
              </a:rPr>
              <a:t>*</a:t>
            </a:r>
            <a:endParaRPr b="1" sz="1600">
              <a:solidFill>
                <a:srgbClr val="024CBC"/>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rgbClr val="024CBC"/>
                </a:solidFill>
              </a:rPr>
              <a:t>New Location for</a:t>
            </a:r>
            <a:endParaRPr sz="1600">
              <a:solidFill>
                <a:srgbClr val="024CBC"/>
              </a:solidFill>
            </a:endParaRPr>
          </a:p>
          <a:p>
            <a:pPr indent="0" lvl="0" marL="0" rtl="0" algn="l">
              <a:spcBef>
                <a:spcPts val="0"/>
              </a:spcBef>
              <a:spcAft>
                <a:spcPts val="0"/>
              </a:spcAft>
              <a:buNone/>
            </a:pPr>
            <a:r>
              <a:rPr lang="en" sz="1600">
                <a:solidFill>
                  <a:srgbClr val="024CBC"/>
                </a:solidFill>
              </a:rPr>
              <a:t>MS 421 West Prep Academy</a:t>
            </a:r>
            <a:endParaRPr sz="1600">
              <a:solidFill>
                <a:srgbClr val="024CBC"/>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accent5"/>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PS 859 Special Music School</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MS 291 WESS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MS 191 RSMA</a:t>
            </a:r>
            <a:endParaRPr sz="1600">
              <a:solidFill>
                <a:schemeClr val="dk2"/>
              </a:solidFill>
            </a:endParaRPr>
          </a:p>
        </p:txBody>
      </p:sp>
      <p:sp>
        <p:nvSpPr>
          <p:cNvPr id="406" name="Google Shape;406;p60"/>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7" name="Google Shape;407;p60"/>
          <p:cNvSpPr/>
          <p:nvPr/>
        </p:nvSpPr>
        <p:spPr>
          <a:xfrm>
            <a:off x="6190200" y="370250"/>
            <a:ext cx="29538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rPr>
              <a:t>PS 149 Sojourner Truth </a:t>
            </a:r>
            <a:endParaRPr sz="1600">
              <a:solidFill>
                <a:schemeClr val="dk1"/>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MS 54 Booker T.</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MS 256 Lafayette</a:t>
            </a:r>
            <a:endParaRPr sz="1600"/>
          </a:p>
          <a:p>
            <a:pPr indent="0" lvl="0" marL="0" rtl="0" algn="l">
              <a:spcBef>
                <a:spcPts val="0"/>
              </a:spcBef>
              <a:spcAft>
                <a:spcPts val="0"/>
              </a:spcAft>
              <a:buNone/>
            </a:pPr>
            <a:r>
              <a:rPr lang="en" sz="1600"/>
              <a:t>MS 258 Community Action</a:t>
            </a:r>
            <a:endParaRPr sz="1600"/>
          </a:p>
          <a:p>
            <a:pPr indent="0" lvl="0" marL="0" rtl="0" algn="l">
              <a:spcBef>
                <a:spcPts val="0"/>
              </a:spcBef>
              <a:spcAft>
                <a:spcPts val="0"/>
              </a:spcAft>
              <a:buNone/>
            </a:pPr>
            <a:r>
              <a:rPr lang="en" sz="1600"/>
              <a:t>MS 333 MSC</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MS 243 Center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MS 247 Dual Language</a:t>
            </a:r>
            <a:endParaRPr sz="1600"/>
          </a:p>
          <a:p>
            <a:pPr indent="0" lvl="0" marL="0" rtl="0" algn="l">
              <a:spcBef>
                <a:spcPts val="0"/>
              </a:spcBef>
              <a:spcAft>
                <a:spcPts val="0"/>
              </a:spcAft>
              <a:buNone/>
            </a:pPr>
            <a:r>
              <a:rPr lang="en" sz="1600"/>
              <a:t>MS 245 Computer</a:t>
            </a:r>
            <a:endParaRPr sz="1600"/>
          </a:p>
          <a:p>
            <a:pPr indent="0" lvl="0" marL="0" rtl="0" algn="l">
              <a:spcBef>
                <a:spcPts val="0"/>
              </a:spcBef>
              <a:spcAft>
                <a:spcPts val="0"/>
              </a:spcAft>
              <a:buNone/>
            </a:pPr>
            <a:r>
              <a:rPr lang="en" sz="1600"/>
              <a:t>MS 334 Anderson</a:t>
            </a:r>
            <a:endParaRPr sz="1600"/>
          </a:p>
        </p:txBody>
      </p:sp>
      <p:cxnSp>
        <p:nvCxnSpPr>
          <p:cNvPr id="408" name="Google Shape;408;p60"/>
          <p:cNvCxnSpPr/>
          <p:nvPr/>
        </p:nvCxnSpPr>
        <p:spPr>
          <a:xfrm flipH="1" rot="10800000">
            <a:off x="2055250" y="1517125"/>
            <a:ext cx="2023200" cy="269100"/>
          </a:xfrm>
          <a:prstGeom prst="straightConnector1">
            <a:avLst/>
          </a:prstGeom>
          <a:noFill/>
          <a:ln cap="flat" cmpd="sng" w="19050">
            <a:solidFill>
              <a:schemeClr val="dk2"/>
            </a:solidFill>
            <a:prstDash val="solid"/>
            <a:round/>
            <a:headEnd len="med" w="med" type="none"/>
            <a:tailEnd len="med" w="med" type="none"/>
          </a:ln>
        </p:spPr>
      </p:cxnSp>
      <p:cxnSp>
        <p:nvCxnSpPr>
          <p:cNvPr id="409" name="Google Shape;409;p60"/>
          <p:cNvCxnSpPr/>
          <p:nvPr/>
        </p:nvCxnSpPr>
        <p:spPr>
          <a:xfrm>
            <a:off x="2335025" y="3421825"/>
            <a:ext cx="1893300" cy="795600"/>
          </a:xfrm>
          <a:prstGeom prst="straightConnector1">
            <a:avLst/>
          </a:prstGeom>
          <a:noFill/>
          <a:ln cap="flat" cmpd="sng" w="19050">
            <a:solidFill>
              <a:schemeClr val="dk2"/>
            </a:solidFill>
            <a:prstDash val="solid"/>
            <a:round/>
            <a:headEnd len="med" w="med" type="none"/>
            <a:tailEnd len="med" w="med" type="none"/>
          </a:ln>
        </p:spPr>
      </p:cxnSp>
      <p:cxnSp>
        <p:nvCxnSpPr>
          <p:cNvPr id="410" name="Google Shape;410;p60"/>
          <p:cNvCxnSpPr/>
          <p:nvPr/>
        </p:nvCxnSpPr>
        <p:spPr>
          <a:xfrm>
            <a:off x="1710925" y="4099725"/>
            <a:ext cx="2375400" cy="368400"/>
          </a:xfrm>
          <a:prstGeom prst="straightConnector1">
            <a:avLst/>
          </a:prstGeom>
          <a:noFill/>
          <a:ln cap="flat" cmpd="sng" w="19050">
            <a:solidFill>
              <a:schemeClr val="dk2"/>
            </a:solidFill>
            <a:prstDash val="solid"/>
            <a:round/>
            <a:headEnd len="med" w="med" type="none"/>
            <a:tailEnd len="med" w="med" type="none"/>
          </a:ln>
        </p:spPr>
      </p:cxnSp>
      <p:cxnSp>
        <p:nvCxnSpPr>
          <p:cNvPr id="411" name="Google Shape;411;p60"/>
          <p:cNvCxnSpPr/>
          <p:nvPr/>
        </p:nvCxnSpPr>
        <p:spPr>
          <a:xfrm>
            <a:off x="1786225" y="4616225"/>
            <a:ext cx="2136600" cy="4200"/>
          </a:xfrm>
          <a:prstGeom prst="straightConnector1">
            <a:avLst/>
          </a:prstGeom>
          <a:noFill/>
          <a:ln cap="flat" cmpd="sng" w="19050">
            <a:solidFill>
              <a:schemeClr val="dk2"/>
            </a:solidFill>
            <a:prstDash val="solid"/>
            <a:round/>
            <a:headEnd len="med" w="med" type="none"/>
            <a:tailEnd len="med" w="med" type="none"/>
          </a:ln>
        </p:spPr>
      </p:cxnSp>
      <p:cxnSp>
        <p:nvCxnSpPr>
          <p:cNvPr id="412" name="Google Shape;412;p60"/>
          <p:cNvCxnSpPr/>
          <p:nvPr/>
        </p:nvCxnSpPr>
        <p:spPr>
          <a:xfrm flipH="1">
            <a:off x="2797600" y="774750"/>
            <a:ext cx="1990800" cy="193800"/>
          </a:xfrm>
          <a:prstGeom prst="straightConnector1">
            <a:avLst/>
          </a:prstGeom>
          <a:noFill/>
          <a:ln cap="flat" cmpd="sng" w="19050">
            <a:solidFill>
              <a:schemeClr val="dk2"/>
            </a:solidFill>
            <a:prstDash val="solid"/>
            <a:round/>
            <a:headEnd len="med" w="med" type="none"/>
            <a:tailEnd len="med" w="med" type="none"/>
          </a:ln>
        </p:spPr>
      </p:cxnSp>
      <p:cxnSp>
        <p:nvCxnSpPr>
          <p:cNvPr id="413" name="Google Shape;413;p60"/>
          <p:cNvCxnSpPr/>
          <p:nvPr/>
        </p:nvCxnSpPr>
        <p:spPr>
          <a:xfrm flipH="1" rot="10800000">
            <a:off x="5154400" y="807075"/>
            <a:ext cx="1075800" cy="108300"/>
          </a:xfrm>
          <a:prstGeom prst="straightConnector1">
            <a:avLst/>
          </a:prstGeom>
          <a:noFill/>
          <a:ln cap="flat" cmpd="sng" w="19050">
            <a:solidFill>
              <a:schemeClr val="dk2"/>
            </a:solidFill>
            <a:prstDash val="solid"/>
            <a:round/>
            <a:headEnd len="med" w="med" type="none"/>
            <a:tailEnd len="med" w="med" type="none"/>
          </a:ln>
        </p:spPr>
      </p:cxnSp>
      <p:cxnSp>
        <p:nvCxnSpPr>
          <p:cNvPr id="414" name="Google Shape;414;p60"/>
          <p:cNvCxnSpPr/>
          <p:nvPr/>
        </p:nvCxnSpPr>
        <p:spPr>
          <a:xfrm>
            <a:off x="4402475" y="1558300"/>
            <a:ext cx="1838700" cy="206400"/>
          </a:xfrm>
          <a:prstGeom prst="straightConnector1">
            <a:avLst/>
          </a:prstGeom>
          <a:noFill/>
          <a:ln cap="flat" cmpd="sng" w="19050">
            <a:solidFill>
              <a:schemeClr val="dk2"/>
            </a:solidFill>
            <a:prstDash val="solid"/>
            <a:round/>
            <a:headEnd len="med" w="med" type="none"/>
            <a:tailEnd len="med" w="med" type="none"/>
          </a:ln>
        </p:spPr>
      </p:cxnSp>
      <p:cxnSp>
        <p:nvCxnSpPr>
          <p:cNvPr id="415" name="Google Shape;415;p60"/>
          <p:cNvCxnSpPr>
            <a:endCxn id="407" idx="1"/>
          </p:cNvCxnSpPr>
          <p:nvPr/>
        </p:nvCxnSpPr>
        <p:spPr>
          <a:xfrm>
            <a:off x="4271700" y="2299400"/>
            <a:ext cx="1918500" cy="228600"/>
          </a:xfrm>
          <a:prstGeom prst="straightConnector1">
            <a:avLst/>
          </a:prstGeom>
          <a:noFill/>
          <a:ln cap="flat" cmpd="sng" w="19050">
            <a:solidFill>
              <a:schemeClr val="dk2"/>
            </a:solidFill>
            <a:prstDash val="solid"/>
            <a:round/>
            <a:headEnd len="med" w="med" type="none"/>
            <a:tailEnd len="med" w="med" type="none"/>
          </a:ln>
        </p:spPr>
      </p:cxnSp>
      <p:cxnSp>
        <p:nvCxnSpPr>
          <p:cNvPr id="416" name="Google Shape;416;p60"/>
          <p:cNvCxnSpPr/>
          <p:nvPr/>
        </p:nvCxnSpPr>
        <p:spPr>
          <a:xfrm>
            <a:off x="4337100" y="3585200"/>
            <a:ext cx="1850100" cy="342300"/>
          </a:xfrm>
          <a:prstGeom prst="straightConnector1">
            <a:avLst/>
          </a:prstGeom>
          <a:noFill/>
          <a:ln cap="flat" cmpd="sng" w="19050">
            <a:solidFill>
              <a:schemeClr val="dk2"/>
            </a:solidFill>
            <a:prstDash val="solid"/>
            <a:round/>
            <a:headEnd len="med" w="med" type="none"/>
            <a:tailEnd len="med" w="med" type="none"/>
          </a:ln>
        </p:spPr>
      </p:cxnSp>
      <p:cxnSp>
        <p:nvCxnSpPr>
          <p:cNvPr id="417" name="Google Shape;417;p60"/>
          <p:cNvCxnSpPr/>
          <p:nvPr/>
        </p:nvCxnSpPr>
        <p:spPr>
          <a:xfrm>
            <a:off x="4380700" y="3149300"/>
            <a:ext cx="1849500" cy="143400"/>
          </a:xfrm>
          <a:prstGeom prst="straightConnector1">
            <a:avLst/>
          </a:prstGeom>
          <a:noFill/>
          <a:ln cap="flat" cmpd="sng" w="19050">
            <a:solidFill>
              <a:schemeClr val="dk2"/>
            </a:solidFill>
            <a:prstDash val="solid"/>
            <a:round/>
            <a:headEnd len="med" w="med" type="none"/>
            <a:tailEnd len="med" w="med" type="none"/>
          </a:ln>
        </p:spPr>
      </p:cxnSp>
      <p:sp>
        <p:nvSpPr>
          <p:cNvPr id="418" name="Google Shape;418;p60"/>
          <p:cNvSpPr txBox="1"/>
          <p:nvPr/>
        </p:nvSpPr>
        <p:spPr>
          <a:xfrm>
            <a:off x="2223050" y="326925"/>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1"/>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61"/>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61"/>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61"/>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27" name="Google Shape;427;p61"/>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428" name="Google Shape;428;p61"/>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61"/>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 name="Google Shape;430;p61"/>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 name="Google Shape;431;p61"/>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 name="Google Shape;432;p61"/>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 name="Google Shape;433;p61"/>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 name="Google Shape;434;p61"/>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61"/>
          <p:cNvSpPr txBox="1"/>
          <p:nvPr/>
        </p:nvSpPr>
        <p:spPr>
          <a:xfrm>
            <a:off x="555525" y="163625"/>
            <a:ext cx="28116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E69138"/>
                </a:solidFill>
              </a:rPr>
              <a:t>PK/K-8 Schools Now</a:t>
            </a:r>
            <a:endParaRPr b="1" sz="1900">
              <a:solidFill>
                <a:srgbClr val="E69138"/>
              </a:solidFill>
            </a:endParaRPr>
          </a:p>
        </p:txBody>
      </p:sp>
      <p:sp>
        <p:nvSpPr>
          <p:cNvPr id="436" name="Google Shape;436;p61"/>
          <p:cNvSpPr txBox="1"/>
          <p:nvPr/>
        </p:nvSpPr>
        <p:spPr>
          <a:xfrm>
            <a:off x="408900" y="3731400"/>
            <a:ext cx="2511600" cy="8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9900"/>
                </a:solidFill>
              </a:rPr>
              <a:t>MS 191 The Riverside School for Makers &amp; Artists (RSMA)</a:t>
            </a:r>
            <a:endParaRPr b="1" sz="1600">
              <a:solidFill>
                <a:srgbClr val="FF9900"/>
              </a:solidFill>
            </a:endParaRPr>
          </a:p>
        </p:txBody>
      </p:sp>
      <p:sp>
        <p:nvSpPr>
          <p:cNvPr id="437" name="Google Shape;437;p61"/>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38" name="Google Shape;438;p61"/>
          <p:cNvSpPr/>
          <p:nvPr/>
        </p:nvSpPr>
        <p:spPr>
          <a:xfrm>
            <a:off x="6190200" y="1220175"/>
            <a:ext cx="2953800" cy="38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rPr b="1" lang="en" sz="1600">
                <a:solidFill>
                  <a:srgbClr val="FF9900"/>
                </a:solidFill>
              </a:rPr>
              <a:t>PS 149 Sojourner Truth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solidFill>
                <a:schemeClr val="dk1"/>
              </a:solidFill>
            </a:endParaRPr>
          </a:p>
        </p:txBody>
      </p:sp>
      <p:cxnSp>
        <p:nvCxnSpPr>
          <p:cNvPr id="439" name="Google Shape;439;p61"/>
          <p:cNvCxnSpPr/>
          <p:nvPr/>
        </p:nvCxnSpPr>
        <p:spPr>
          <a:xfrm>
            <a:off x="2378050" y="4164300"/>
            <a:ext cx="1544700" cy="456300"/>
          </a:xfrm>
          <a:prstGeom prst="straightConnector1">
            <a:avLst/>
          </a:prstGeom>
          <a:noFill/>
          <a:ln cap="flat" cmpd="sng" w="19050">
            <a:solidFill>
              <a:schemeClr val="dk2"/>
            </a:solidFill>
            <a:prstDash val="solid"/>
            <a:round/>
            <a:headEnd len="med" w="med" type="none"/>
            <a:tailEnd len="med" w="med" type="none"/>
          </a:ln>
        </p:spPr>
      </p:cxnSp>
      <p:cxnSp>
        <p:nvCxnSpPr>
          <p:cNvPr id="440" name="Google Shape;440;p61"/>
          <p:cNvCxnSpPr>
            <a:endCxn id="438" idx="1"/>
          </p:cNvCxnSpPr>
          <p:nvPr/>
        </p:nvCxnSpPr>
        <p:spPr>
          <a:xfrm>
            <a:off x="5154300" y="915375"/>
            <a:ext cx="1035900" cy="495300"/>
          </a:xfrm>
          <a:prstGeom prst="straightConnector1">
            <a:avLst/>
          </a:prstGeom>
          <a:noFill/>
          <a:ln cap="flat" cmpd="sng" w="19050">
            <a:solidFill>
              <a:schemeClr val="dk2"/>
            </a:solidFill>
            <a:prstDash val="solid"/>
            <a:round/>
            <a:headEnd len="med" w="med" type="none"/>
            <a:tailEnd len="med" w="med" type="none"/>
          </a:ln>
        </p:spPr>
      </p:cxnSp>
      <p:cxnSp>
        <p:nvCxnSpPr>
          <p:cNvPr id="441" name="Google Shape;441;p61"/>
          <p:cNvCxnSpPr/>
          <p:nvPr/>
        </p:nvCxnSpPr>
        <p:spPr>
          <a:xfrm flipH="1" rot="10800000">
            <a:off x="4304175" y="2431925"/>
            <a:ext cx="1969200" cy="64500"/>
          </a:xfrm>
          <a:prstGeom prst="straightConnector1">
            <a:avLst/>
          </a:prstGeom>
          <a:noFill/>
          <a:ln cap="flat" cmpd="sng" w="19050">
            <a:solidFill>
              <a:schemeClr val="dk2"/>
            </a:solidFill>
            <a:prstDash val="solid"/>
            <a:round/>
            <a:headEnd len="med" w="med" type="none"/>
            <a:tailEnd len="med" w="med" type="none"/>
          </a:ln>
        </p:spPr>
      </p:cxnSp>
      <p:sp>
        <p:nvSpPr>
          <p:cNvPr id="442" name="Google Shape;442;p61"/>
          <p:cNvSpPr txBox="1"/>
          <p:nvPr/>
        </p:nvSpPr>
        <p:spPr>
          <a:xfrm>
            <a:off x="2223050" y="326925"/>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43" name="Google Shape;443;p61"/>
          <p:cNvSpPr txBox="1"/>
          <p:nvPr/>
        </p:nvSpPr>
        <p:spPr>
          <a:xfrm>
            <a:off x="6249350" y="2221475"/>
            <a:ext cx="2464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600">
                <a:solidFill>
                  <a:srgbClr val="FF9900"/>
                </a:solidFill>
              </a:rPr>
              <a:t>MS 333 Manhattan School for Children (MSC)</a:t>
            </a:r>
            <a:endParaRPr sz="1800">
              <a:solidFill>
                <a:schemeClr val="dk2"/>
              </a:solidFill>
            </a:endParaRPr>
          </a:p>
        </p:txBody>
      </p:sp>
      <p:cxnSp>
        <p:nvCxnSpPr>
          <p:cNvPr id="444" name="Google Shape;444;p61"/>
          <p:cNvCxnSpPr/>
          <p:nvPr/>
        </p:nvCxnSpPr>
        <p:spPr>
          <a:xfrm flipH="1" rot="10800000">
            <a:off x="2733150" y="774900"/>
            <a:ext cx="1732500" cy="204300"/>
          </a:xfrm>
          <a:prstGeom prst="straightConnector1">
            <a:avLst/>
          </a:prstGeom>
          <a:noFill/>
          <a:ln cap="flat" cmpd="sng" w="19050">
            <a:solidFill>
              <a:schemeClr val="dk2"/>
            </a:solidFill>
            <a:prstDash val="solid"/>
            <a:round/>
            <a:headEnd len="med" w="med" type="none"/>
            <a:tailEnd len="med" w="med" type="none"/>
          </a:ln>
        </p:spPr>
      </p:cxnSp>
      <p:sp>
        <p:nvSpPr>
          <p:cNvPr id="445" name="Google Shape;445;p61"/>
          <p:cNvSpPr txBox="1"/>
          <p:nvPr/>
        </p:nvSpPr>
        <p:spPr>
          <a:xfrm>
            <a:off x="408900" y="710200"/>
            <a:ext cx="2582400" cy="12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24CBC"/>
                </a:solidFill>
              </a:rPr>
              <a:t>PS 180* Proposed truncation from PK-8 to PK-5 &amp; co-location with 75M226.</a:t>
            </a:r>
            <a:endParaRPr b="1" sz="1600">
              <a:solidFill>
                <a:srgbClr val="024CBC"/>
              </a:solidFill>
            </a:endParaRPr>
          </a:p>
        </p:txBody>
      </p:sp>
      <p:cxnSp>
        <p:nvCxnSpPr>
          <p:cNvPr id="446" name="Google Shape;446;p61"/>
          <p:cNvCxnSpPr/>
          <p:nvPr/>
        </p:nvCxnSpPr>
        <p:spPr>
          <a:xfrm flipH="1" rot="10800000">
            <a:off x="4777650" y="580975"/>
            <a:ext cx="1463400" cy="107700"/>
          </a:xfrm>
          <a:prstGeom prst="straightConnector1">
            <a:avLst/>
          </a:prstGeom>
          <a:noFill/>
          <a:ln cap="flat" cmpd="sng" w="19050">
            <a:solidFill>
              <a:schemeClr val="dk2"/>
            </a:solidFill>
            <a:prstDash val="solid"/>
            <a:round/>
            <a:headEnd len="med" w="med" type="none"/>
            <a:tailEnd len="med" w="med" type="none"/>
          </a:ln>
        </p:spPr>
      </p:cxnSp>
      <p:sp>
        <p:nvSpPr>
          <p:cNvPr id="447" name="Google Shape;447;p61"/>
          <p:cNvSpPr txBox="1"/>
          <p:nvPr/>
        </p:nvSpPr>
        <p:spPr>
          <a:xfrm>
            <a:off x="6249350" y="232600"/>
            <a:ext cx="22050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24CBC"/>
                </a:solidFill>
              </a:rPr>
              <a:t>PS 76* Proposed truncation &amp; merger with Mott Hall II</a:t>
            </a:r>
            <a:endParaRPr b="1" sz="1600">
              <a:solidFill>
                <a:srgbClr val="024CB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 </a:t>
            </a:r>
            <a:endParaRPr/>
          </a:p>
        </p:txBody>
      </p:sp>
      <p:sp>
        <p:nvSpPr>
          <p:cNvPr id="86" name="Google Shape;86;p17"/>
          <p:cNvSpPr txBox="1"/>
          <p:nvPr>
            <p:ph idx="1" type="body"/>
          </p:nvPr>
        </p:nvSpPr>
        <p:spPr>
          <a:xfrm>
            <a:off x="311700" y="9388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000"/>
              </a:spcBef>
              <a:spcAft>
                <a:spcPts val="0"/>
              </a:spcAft>
              <a:buSzPts val="1800"/>
              <a:buChar char="●"/>
            </a:pPr>
            <a:r>
              <a:rPr lang="en"/>
              <a:t>Overview Middle School &amp; High School Process &amp; Recent Changes</a:t>
            </a:r>
            <a:endParaRPr/>
          </a:p>
          <a:p>
            <a:pPr indent="-342900" lvl="0" marL="457200" rtl="0" algn="l">
              <a:spcBef>
                <a:spcPts val="1000"/>
              </a:spcBef>
              <a:spcAft>
                <a:spcPts val="0"/>
              </a:spcAft>
              <a:buSzPts val="1800"/>
              <a:buChar char="●"/>
            </a:pPr>
            <a:r>
              <a:rPr lang="en"/>
              <a:t>Middle School and High School options</a:t>
            </a:r>
            <a:endParaRPr/>
          </a:p>
          <a:p>
            <a:pPr indent="-342900" lvl="0" marL="457200" rtl="0" algn="l">
              <a:spcBef>
                <a:spcPts val="1000"/>
              </a:spcBef>
              <a:spcAft>
                <a:spcPts val="0"/>
              </a:spcAft>
              <a:buSzPts val="1800"/>
              <a:buChar char="●"/>
            </a:pPr>
            <a:r>
              <a:rPr lang="en"/>
              <a:t>Changes in D3</a:t>
            </a:r>
            <a:endParaRPr/>
          </a:p>
          <a:p>
            <a:pPr indent="-317500" lvl="1" marL="914400" rtl="0" algn="l">
              <a:spcBef>
                <a:spcPts val="1000"/>
              </a:spcBef>
              <a:spcAft>
                <a:spcPts val="0"/>
              </a:spcAft>
              <a:buSzPts val="1400"/>
              <a:buChar char="○"/>
            </a:pPr>
            <a:r>
              <a:rPr lang="en"/>
              <a:t>New 6-12 middle school/high school IB program and new building for Mott Hall II</a:t>
            </a:r>
            <a:endParaRPr/>
          </a:p>
          <a:p>
            <a:pPr indent="-317500" lvl="1" marL="914400" rtl="0" algn="l">
              <a:spcBef>
                <a:spcPts val="1000"/>
              </a:spcBef>
              <a:spcAft>
                <a:spcPts val="0"/>
              </a:spcAft>
              <a:buSzPts val="1400"/>
              <a:buChar char="○"/>
            </a:pPr>
            <a:r>
              <a:rPr lang="en"/>
              <a:t>New building for West Prep Academy </a:t>
            </a:r>
            <a:endParaRPr/>
          </a:p>
          <a:p>
            <a:pPr indent="-342900" lvl="0" marL="457200" rtl="0" algn="l">
              <a:spcBef>
                <a:spcPts val="1000"/>
              </a:spcBef>
              <a:spcAft>
                <a:spcPts val="0"/>
              </a:spcAft>
              <a:buSzPts val="1800"/>
              <a:buChar char="●"/>
            </a:pPr>
            <a:r>
              <a:rPr lang="en"/>
              <a:t>Useful Links to Information and Data</a:t>
            </a:r>
            <a:endParaRPr/>
          </a:p>
          <a:p>
            <a:pPr indent="-342900" lvl="0" marL="457200" rtl="0" algn="l">
              <a:spcBef>
                <a:spcPts val="1000"/>
              </a:spcBef>
              <a:spcAft>
                <a:spcPts val="1000"/>
              </a:spcAft>
              <a:buSzPts val="1800"/>
              <a:buChar char="●"/>
            </a:pPr>
            <a:r>
              <a:rPr lang="en"/>
              <a:t>Feedback from parents for CEC3?</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2"/>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3" name="Google Shape;453;p62"/>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4" name="Google Shape;454;p62"/>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5" name="Google Shape;455;p62"/>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56" name="Google Shape;456;p62"/>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457" name="Google Shape;457;p62"/>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 name="Google Shape;458;p62"/>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 name="Google Shape;459;p62"/>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62"/>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 name="Google Shape;461;p62"/>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 name="Google Shape;462;p62"/>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 name="Google Shape;463;p62"/>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 name="Google Shape;464;p62"/>
          <p:cNvSpPr txBox="1"/>
          <p:nvPr/>
        </p:nvSpPr>
        <p:spPr>
          <a:xfrm>
            <a:off x="555525" y="163625"/>
            <a:ext cx="2811600" cy="6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E69138"/>
                </a:solidFill>
              </a:rPr>
              <a:t>PK/K-8 Schools if Proposal Passes</a:t>
            </a:r>
            <a:endParaRPr b="1" sz="1900">
              <a:solidFill>
                <a:srgbClr val="E69138"/>
              </a:solidFill>
            </a:endParaRPr>
          </a:p>
        </p:txBody>
      </p:sp>
      <p:sp>
        <p:nvSpPr>
          <p:cNvPr id="465" name="Google Shape;465;p62"/>
          <p:cNvSpPr txBox="1"/>
          <p:nvPr/>
        </p:nvSpPr>
        <p:spPr>
          <a:xfrm>
            <a:off x="408900" y="3731400"/>
            <a:ext cx="2511600" cy="8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9900"/>
                </a:solidFill>
              </a:rPr>
              <a:t>MS 191 The Riverside School for Makers &amp; Artists (RSMA)</a:t>
            </a:r>
            <a:endParaRPr b="1" sz="1600">
              <a:solidFill>
                <a:srgbClr val="FF9900"/>
              </a:solidFill>
            </a:endParaRPr>
          </a:p>
        </p:txBody>
      </p:sp>
      <p:sp>
        <p:nvSpPr>
          <p:cNvPr id="466" name="Google Shape;466;p62"/>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67" name="Google Shape;467;p62"/>
          <p:cNvSpPr/>
          <p:nvPr/>
        </p:nvSpPr>
        <p:spPr>
          <a:xfrm>
            <a:off x="6176400" y="817300"/>
            <a:ext cx="2953800" cy="38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rPr b="1" lang="en" sz="1600">
                <a:solidFill>
                  <a:srgbClr val="FF9900"/>
                </a:solidFill>
              </a:rPr>
              <a:t>PS 149 Sojourner Truth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solidFill>
                <a:schemeClr val="dk1"/>
              </a:solidFill>
            </a:endParaRPr>
          </a:p>
        </p:txBody>
      </p:sp>
      <p:cxnSp>
        <p:nvCxnSpPr>
          <p:cNvPr id="468" name="Google Shape;468;p62"/>
          <p:cNvCxnSpPr/>
          <p:nvPr/>
        </p:nvCxnSpPr>
        <p:spPr>
          <a:xfrm>
            <a:off x="2528700" y="4207350"/>
            <a:ext cx="1394100" cy="413400"/>
          </a:xfrm>
          <a:prstGeom prst="straightConnector1">
            <a:avLst/>
          </a:prstGeom>
          <a:noFill/>
          <a:ln cap="flat" cmpd="sng" w="19050">
            <a:solidFill>
              <a:schemeClr val="dk2"/>
            </a:solidFill>
            <a:prstDash val="solid"/>
            <a:round/>
            <a:headEnd len="med" w="med" type="none"/>
            <a:tailEnd len="med" w="med" type="none"/>
          </a:ln>
        </p:spPr>
      </p:cxnSp>
      <p:cxnSp>
        <p:nvCxnSpPr>
          <p:cNvPr id="469" name="Google Shape;469;p62"/>
          <p:cNvCxnSpPr/>
          <p:nvPr/>
        </p:nvCxnSpPr>
        <p:spPr>
          <a:xfrm>
            <a:off x="5154300" y="915375"/>
            <a:ext cx="1022100" cy="42300"/>
          </a:xfrm>
          <a:prstGeom prst="straightConnector1">
            <a:avLst/>
          </a:prstGeom>
          <a:noFill/>
          <a:ln cap="flat" cmpd="sng" w="19050">
            <a:solidFill>
              <a:schemeClr val="dk2"/>
            </a:solidFill>
            <a:prstDash val="solid"/>
            <a:round/>
            <a:headEnd len="med" w="med" type="none"/>
            <a:tailEnd len="med" w="med" type="none"/>
          </a:ln>
        </p:spPr>
      </p:cxnSp>
      <p:cxnSp>
        <p:nvCxnSpPr>
          <p:cNvPr id="470" name="Google Shape;470;p62"/>
          <p:cNvCxnSpPr/>
          <p:nvPr/>
        </p:nvCxnSpPr>
        <p:spPr>
          <a:xfrm flipH="1" rot="10800000">
            <a:off x="4304175" y="2431925"/>
            <a:ext cx="1969200" cy="64500"/>
          </a:xfrm>
          <a:prstGeom prst="straightConnector1">
            <a:avLst/>
          </a:prstGeom>
          <a:noFill/>
          <a:ln cap="flat" cmpd="sng" w="19050">
            <a:solidFill>
              <a:schemeClr val="dk2"/>
            </a:solidFill>
            <a:prstDash val="solid"/>
            <a:round/>
            <a:headEnd len="med" w="med" type="none"/>
            <a:tailEnd len="med" w="med" type="none"/>
          </a:ln>
        </p:spPr>
      </p:cxnSp>
      <p:sp>
        <p:nvSpPr>
          <p:cNvPr id="471" name="Google Shape;471;p62"/>
          <p:cNvSpPr txBox="1"/>
          <p:nvPr/>
        </p:nvSpPr>
        <p:spPr>
          <a:xfrm>
            <a:off x="6249350" y="2221475"/>
            <a:ext cx="2464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600">
                <a:solidFill>
                  <a:srgbClr val="FF9900"/>
                </a:solidFill>
              </a:rPr>
              <a:t>MS 333 Manhattan School for Children (MSC)</a:t>
            </a:r>
            <a:endParaRPr sz="1800">
              <a:solidFill>
                <a:schemeClr val="dk2"/>
              </a:solidFill>
            </a:endParaRPr>
          </a:p>
        </p:txBody>
      </p:sp>
      <p:sp>
        <p:nvSpPr>
          <p:cNvPr id="472" name="Google Shape;472;p62"/>
          <p:cNvSpPr txBox="1"/>
          <p:nvPr/>
        </p:nvSpPr>
        <p:spPr>
          <a:xfrm>
            <a:off x="6249350" y="232600"/>
            <a:ext cx="22050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600">
              <a:solidFill>
                <a:srgbClr val="024CBC"/>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3"/>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 name="Google Shape;478;p63"/>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 name="Google Shape;479;p63"/>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 name="Google Shape;480;p63"/>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81" name="Google Shape;481;p63"/>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482" name="Google Shape;482;p63"/>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 name="Google Shape;483;p63"/>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 name="Google Shape;484;p63"/>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 name="Google Shape;485;p63"/>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 name="Google Shape;486;p63"/>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 name="Google Shape;487;p63"/>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 name="Google Shape;488;p63"/>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 name="Google Shape;489;p63"/>
          <p:cNvSpPr txBox="1"/>
          <p:nvPr/>
        </p:nvSpPr>
        <p:spPr>
          <a:xfrm>
            <a:off x="555525" y="163625"/>
            <a:ext cx="28116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9900"/>
                </a:solidFill>
              </a:rPr>
              <a:t>5-8 Middle School</a:t>
            </a:r>
            <a:endParaRPr b="1" sz="1900">
              <a:solidFill>
                <a:srgbClr val="FF9900"/>
              </a:solidFill>
            </a:endParaRPr>
          </a:p>
        </p:txBody>
      </p:sp>
      <p:sp>
        <p:nvSpPr>
          <p:cNvPr id="490" name="Google Shape;490;p63"/>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91" name="Google Shape;491;p63"/>
          <p:cNvSpPr/>
          <p:nvPr/>
        </p:nvSpPr>
        <p:spPr>
          <a:xfrm>
            <a:off x="6190200" y="370250"/>
            <a:ext cx="29538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rPr b="1" lang="en" sz="1600">
                <a:solidFill>
                  <a:srgbClr val="FF9900"/>
                </a:solidFill>
              </a:rPr>
              <a:t>MS 243 Center School</a:t>
            </a:r>
            <a:endParaRPr b="1" sz="1600">
              <a:solidFill>
                <a:srgbClr val="FF9900"/>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cxnSp>
        <p:nvCxnSpPr>
          <p:cNvPr id="492" name="Google Shape;492;p63"/>
          <p:cNvCxnSpPr/>
          <p:nvPr/>
        </p:nvCxnSpPr>
        <p:spPr>
          <a:xfrm flipH="1" rot="10800000">
            <a:off x="4380700" y="3056000"/>
            <a:ext cx="1849500" cy="933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4"/>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 name="Google Shape;498;p64"/>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 name="Google Shape;499;p64"/>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0" name="Google Shape;500;p64"/>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01" name="Google Shape;501;p64"/>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502" name="Google Shape;502;p64"/>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 name="Google Shape;503;p64"/>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 name="Google Shape;504;p64"/>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5" name="Google Shape;505;p64"/>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64"/>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7" name="Google Shape;507;p64"/>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8" name="Google Shape;508;p64"/>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9" name="Google Shape;509;p64"/>
          <p:cNvSpPr txBox="1"/>
          <p:nvPr/>
        </p:nvSpPr>
        <p:spPr>
          <a:xfrm>
            <a:off x="555525" y="163625"/>
            <a:ext cx="28116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9900"/>
                </a:solidFill>
              </a:rPr>
              <a:t>6-8 </a:t>
            </a:r>
            <a:r>
              <a:rPr b="1" lang="en" sz="1900">
                <a:solidFill>
                  <a:srgbClr val="FF9900"/>
                </a:solidFill>
              </a:rPr>
              <a:t>Middle Schools</a:t>
            </a:r>
            <a:endParaRPr b="1" sz="1900">
              <a:solidFill>
                <a:srgbClr val="FF9900"/>
              </a:solidFill>
            </a:endParaRPr>
          </a:p>
        </p:txBody>
      </p:sp>
      <p:sp>
        <p:nvSpPr>
          <p:cNvPr id="510" name="Google Shape;510;p64"/>
          <p:cNvSpPr txBox="1"/>
          <p:nvPr/>
        </p:nvSpPr>
        <p:spPr>
          <a:xfrm>
            <a:off x="882700" y="708325"/>
            <a:ext cx="2037900" cy="3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rPr>
              <a:t>MS 862 Mott Hall II</a:t>
            </a:r>
            <a:endParaRPr sz="1600">
              <a:solidFill>
                <a:schemeClr val="lt1"/>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b="1" lang="en" sz="1600">
                <a:solidFill>
                  <a:srgbClr val="024CBC"/>
                </a:solidFill>
              </a:rPr>
              <a:t>New Location for</a:t>
            </a:r>
            <a:endParaRPr b="1" sz="1600">
              <a:solidFill>
                <a:srgbClr val="024CBC"/>
              </a:solidFill>
            </a:endParaRPr>
          </a:p>
          <a:p>
            <a:pPr indent="0" lvl="0" marL="0" rtl="0" algn="l">
              <a:spcBef>
                <a:spcPts val="0"/>
              </a:spcBef>
              <a:spcAft>
                <a:spcPts val="0"/>
              </a:spcAft>
              <a:buNone/>
            </a:pPr>
            <a:r>
              <a:rPr b="1" lang="en" sz="1600">
                <a:solidFill>
                  <a:srgbClr val="024CBC"/>
                </a:solidFill>
              </a:rPr>
              <a:t>MS 421 West Prep Academy</a:t>
            </a:r>
            <a:endParaRPr b="1" sz="1600">
              <a:solidFill>
                <a:srgbClr val="024CBC"/>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PS 859 Special Music School</a:t>
            </a:r>
            <a:endParaRPr sz="1600">
              <a:solidFill>
                <a:schemeClr val="lt1"/>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MS 291 WESS</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191 RSMA</a:t>
            </a:r>
            <a:endParaRPr sz="1600">
              <a:solidFill>
                <a:schemeClr val="lt1"/>
              </a:solidFill>
            </a:endParaRPr>
          </a:p>
        </p:txBody>
      </p:sp>
      <p:sp>
        <p:nvSpPr>
          <p:cNvPr id="511" name="Google Shape;511;p64"/>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12" name="Google Shape;512;p64"/>
          <p:cNvSpPr/>
          <p:nvPr/>
        </p:nvSpPr>
        <p:spPr>
          <a:xfrm>
            <a:off x="6190200" y="370250"/>
            <a:ext cx="29538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solidFill>
                  <a:srgbClr val="FF9900"/>
                </a:solidFill>
              </a:rPr>
              <a:t>MS 54 Booker T. </a:t>
            </a:r>
            <a:endParaRPr b="1" sz="1600">
              <a:solidFill>
                <a:srgbClr val="FF9900"/>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rPr b="1" lang="en" sz="1600">
                <a:solidFill>
                  <a:srgbClr val="FF9900"/>
                </a:solidFill>
              </a:rPr>
              <a:t>MS 256 Lafayette</a:t>
            </a:r>
            <a:endParaRPr b="1" sz="1600">
              <a:solidFill>
                <a:srgbClr val="FF9900"/>
              </a:solidFill>
            </a:endParaRPr>
          </a:p>
          <a:p>
            <a:pPr indent="0" lvl="0" marL="0" rtl="0" algn="l">
              <a:spcBef>
                <a:spcPts val="0"/>
              </a:spcBef>
              <a:spcAft>
                <a:spcPts val="0"/>
              </a:spcAft>
              <a:buNone/>
            </a:pPr>
            <a:r>
              <a:rPr b="1" lang="en" sz="1600">
                <a:solidFill>
                  <a:srgbClr val="FF9900"/>
                </a:solidFill>
              </a:rPr>
              <a:t>MS 258 Community Action</a:t>
            </a:r>
            <a:endParaRPr b="1" sz="1600">
              <a:solidFill>
                <a:srgbClr val="FF9900"/>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solidFill>
                  <a:srgbClr val="FF9900"/>
                </a:solidFill>
              </a:rPr>
              <a:t>MS 247 Dual Language</a:t>
            </a:r>
            <a:endParaRPr b="1" sz="1600">
              <a:solidFill>
                <a:srgbClr val="FF9900"/>
              </a:solidFill>
            </a:endParaRPr>
          </a:p>
          <a:p>
            <a:pPr indent="0" lvl="0" marL="0" rtl="0" algn="l">
              <a:spcBef>
                <a:spcPts val="0"/>
              </a:spcBef>
              <a:spcAft>
                <a:spcPts val="0"/>
              </a:spcAft>
              <a:buNone/>
            </a:pPr>
            <a:r>
              <a:rPr b="1" lang="en" sz="1600">
                <a:solidFill>
                  <a:srgbClr val="FF9900"/>
                </a:solidFill>
              </a:rPr>
              <a:t>MS 245 Computer </a:t>
            </a:r>
            <a:endParaRPr b="1" sz="1600">
              <a:solidFill>
                <a:srgbClr val="FF9900"/>
              </a:solidFill>
            </a:endParaRPr>
          </a:p>
          <a:p>
            <a:pPr indent="0" lvl="0" marL="0" rtl="0" algn="l">
              <a:spcBef>
                <a:spcPts val="0"/>
              </a:spcBef>
              <a:spcAft>
                <a:spcPts val="0"/>
              </a:spcAft>
              <a:buNone/>
            </a:pPr>
            <a:r>
              <a:t/>
            </a:r>
            <a:endParaRPr sz="1600"/>
          </a:p>
        </p:txBody>
      </p:sp>
      <p:cxnSp>
        <p:nvCxnSpPr>
          <p:cNvPr id="513" name="Google Shape;513;p64"/>
          <p:cNvCxnSpPr/>
          <p:nvPr/>
        </p:nvCxnSpPr>
        <p:spPr>
          <a:xfrm flipH="1" rot="10800000">
            <a:off x="2776200" y="1506425"/>
            <a:ext cx="1302000" cy="172200"/>
          </a:xfrm>
          <a:prstGeom prst="straightConnector1">
            <a:avLst/>
          </a:prstGeom>
          <a:noFill/>
          <a:ln cap="flat" cmpd="sng" w="19050">
            <a:solidFill>
              <a:schemeClr val="dk2"/>
            </a:solidFill>
            <a:prstDash val="solid"/>
            <a:round/>
            <a:headEnd len="med" w="med" type="none"/>
            <a:tailEnd len="med" w="med" type="none"/>
          </a:ln>
        </p:spPr>
      </p:cxnSp>
      <p:cxnSp>
        <p:nvCxnSpPr>
          <p:cNvPr id="514" name="Google Shape;514;p64"/>
          <p:cNvCxnSpPr/>
          <p:nvPr/>
        </p:nvCxnSpPr>
        <p:spPr>
          <a:xfrm flipH="1" rot="10800000">
            <a:off x="4402475" y="1538800"/>
            <a:ext cx="1827900" cy="19500"/>
          </a:xfrm>
          <a:prstGeom prst="straightConnector1">
            <a:avLst/>
          </a:prstGeom>
          <a:noFill/>
          <a:ln cap="flat" cmpd="sng" w="19050">
            <a:solidFill>
              <a:schemeClr val="dk2"/>
            </a:solidFill>
            <a:prstDash val="solid"/>
            <a:round/>
            <a:headEnd len="med" w="med" type="none"/>
            <a:tailEnd len="med" w="med" type="none"/>
          </a:ln>
        </p:spPr>
      </p:cxnSp>
      <p:cxnSp>
        <p:nvCxnSpPr>
          <p:cNvPr id="515" name="Google Shape;515;p64"/>
          <p:cNvCxnSpPr/>
          <p:nvPr/>
        </p:nvCxnSpPr>
        <p:spPr>
          <a:xfrm flipH="1" rot="10800000">
            <a:off x="4250175" y="2205850"/>
            <a:ext cx="1872600" cy="293100"/>
          </a:xfrm>
          <a:prstGeom prst="straightConnector1">
            <a:avLst/>
          </a:prstGeom>
          <a:noFill/>
          <a:ln cap="flat" cmpd="sng" w="19050">
            <a:solidFill>
              <a:schemeClr val="dk2"/>
            </a:solidFill>
            <a:prstDash val="solid"/>
            <a:round/>
            <a:headEnd len="med" w="med" type="none"/>
            <a:tailEnd len="med" w="med" type="none"/>
          </a:ln>
        </p:spPr>
      </p:cxnSp>
      <p:cxnSp>
        <p:nvCxnSpPr>
          <p:cNvPr id="516" name="Google Shape;516;p64"/>
          <p:cNvCxnSpPr/>
          <p:nvPr/>
        </p:nvCxnSpPr>
        <p:spPr>
          <a:xfrm>
            <a:off x="4337100" y="3585200"/>
            <a:ext cx="1828800" cy="1596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West Prep Academy - New Location in Ascension Building  </a:t>
            </a:r>
            <a:endParaRPr sz="2420"/>
          </a:p>
        </p:txBody>
      </p:sp>
      <p:sp>
        <p:nvSpPr>
          <p:cNvPr id="522" name="Google Shape;522;p65"/>
          <p:cNvSpPr txBox="1"/>
          <p:nvPr>
            <p:ph idx="1" type="body"/>
          </p:nvPr>
        </p:nvSpPr>
        <p:spPr>
          <a:xfrm>
            <a:off x="235500" y="3122275"/>
            <a:ext cx="4357500" cy="159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New space on West 108th Street</a:t>
            </a:r>
            <a:endParaRPr/>
          </a:p>
          <a:p>
            <a:pPr indent="-342900" lvl="0" marL="457200" rtl="0" algn="l">
              <a:spcBef>
                <a:spcPts val="0"/>
              </a:spcBef>
              <a:spcAft>
                <a:spcPts val="0"/>
              </a:spcAft>
              <a:buSzPts val="1800"/>
              <a:buChar char="●"/>
            </a:pPr>
            <a:r>
              <a:rPr lang="en"/>
              <a:t>New State of the Art Science Lab</a:t>
            </a:r>
            <a:endParaRPr/>
          </a:p>
          <a:p>
            <a:pPr indent="-342900" lvl="0" marL="457200" rtl="0" algn="l">
              <a:spcBef>
                <a:spcPts val="0"/>
              </a:spcBef>
              <a:spcAft>
                <a:spcPts val="0"/>
              </a:spcAft>
              <a:buSzPts val="1800"/>
              <a:buChar char="●"/>
            </a:pPr>
            <a:r>
              <a:rPr lang="en"/>
              <a:t>New Collider Room: Sensory Space</a:t>
            </a:r>
            <a:endParaRPr/>
          </a:p>
          <a:p>
            <a:pPr indent="-342900" lvl="0" marL="457200" rtl="0" algn="l">
              <a:spcBef>
                <a:spcPts val="0"/>
              </a:spcBef>
              <a:spcAft>
                <a:spcPts val="0"/>
              </a:spcAft>
              <a:buSzPts val="1800"/>
              <a:buChar char="●"/>
            </a:pPr>
            <a:r>
              <a:rPr lang="en"/>
              <a:t>New STEAM Room/Maker’s Space </a:t>
            </a:r>
            <a:endParaRPr/>
          </a:p>
        </p:txBody>
      </p:sp>
      <p:pic>
        <p:nvPicPr>
          <p:cNvPr id="523" name="Google Shape;523;p65"/>
          <p:cNvPicPr preferRelativeResize="0"/>
          <p:nvPr/>
        </p:nvPicPr>
        <p:blipFill>
          <a:blip r:embed="rId3">
            <a:alphaModFix/>
          </a:blip>
          <a:stretch>
            <a:fillRect/>
          </a:stretch>
        </p:blipFill>
        <p:spPr>
          <a:xfrm>
            <a:off x="464100" y="1170125"/>
            <a:ext cx="2550850" cy="1723550"/>
          </a:xfrm>
          <a:prstGeom prst="rect">
            <a:avLst/>
          </a:prstGeom>
          <a:noFill/>
          <a:ln>
            <a:noFill/>
          </a:ln>
        </p:spPr>
      </p:pic>
      <p:pic>
        <p:nvPicPr>
          <p:cNvPr id="524" name="Google Shape;524;p65"/>
          <p:cNvPicPr preferRelativeResize="0"/>
          <p:nvPr/>
        </p:nvPicPr>
        <p:blipFill>
          <a:blip r:embed="rId4">
            <a:alphaModFix/>
          </a:blip>
          <a:stretch>
            <a:fillRect/>
          </a:stretch>
        </p:blipFill>
        <p:spPr>
          <a:xfrm>
            <a:off x="3206978" y="1170125"/>
            <a:ext cx="2550854" cy="1723550"/>
          </a:xfrm>
          <a:prstGeom prst="rect">
            <a:avLst/>
          </a:prstGeom>
          <a:noFill/>
          <a:ln>
            <a:noFill/>
          </a:ln>
        </p:spPr>
      </p:pic>
      <p:pic>
        <p:nvPicPr>
          <p:cNvPr id="525" name="Google Shape;525;p65"/>
          <p:cNvPicPr preferRelativeResize="0"/>
          <p:nvPr/>
        </p:nvPicPr>
        <p:blipFill>
          <a:blip r:embed="rId5">
            <a:alphaModFix/>
          </a:blip>
          <a:stretch>
            <a:fillRect/>
          </a:stretch>
        </p:blipFill>
        <p:spPr>
          <a:xfrm>
            <a:off x="5910232" y="1170125"/>
            <a:ext cx="2550854" cy="1723550"/>
          </a:xfrm>
          <a:prstGeom prst="rect">
            <a:avLst/>
          </a:prstGeom>
          <a:noFill/>
          <a:ln>
            <a:noFill/>
          </a:ln>
        </p:spPr>
      </p:pic>
      <p:sp>
        <p:nvSpPr>
          <p:cNvPr id="526" name="Google Shape;526;p65"/>
          <p:cNvSpPr txBox="1"/>
          <p:nvPr>
            <p:ph idx="1" type="body"/>
          </p:nvPr>
        </p:nvSpPr>
        <p:spPr>
          <a:xfrm>
            <a:off x="4426500" y="3122275"/>
            <a:ext cx="4357500" cy="159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New Dance Room</a:t>
            </a:r>
            <a:endParaRPr/>
          </a:p>
          <a:p>
            <a:pPr indent="-342900" lvl="0" marL="457200" rtl="0" algn="l">
              <a:spcBef>
                <a:spcPts val="0"/>
              </a:spcBef>
              <a:spcAft>
                <a:spcPts val="0"/>
              </a:spcAft>
              <a:buSzPts val="1800"/>
              <a:buChar char="●"/>
            </a:pPr>
            <a:r>
              <a:rPr lang="en"/>
              <a:t>Updated Gym, Cafeteria, Auditorium</a:t>
            </a:r>
            <a:endParaRPr/>
          </a:p>
          <a:p>
            <a:pPr indent="-342900" lvl="0" marL="457200" rtl="0" algn="l">
              <a:spcBef>
                <a:spcPts val="0"/>
              </a:spcBef>
              <a:spcAft>
                <a:spcPts val="0"/>
              </a:spcAft>
              <a:buSzPts val="1800"/>
              <a:buChar char="●"/>
            </a:pPr>
            <a:r>
              <a:rPr lang="en"/>
              <a:t>1:1 Devices for all students</a:t>
            </a:r>
            <a:endParaRPr/>
          </a:p>
          <a:p>
            <a:pPr indent="-342900" lvl="0" marL="457200" rtl="0" algn="l">
              <a:spcBef>
                <a:spcPts val="0"/>
              </a:spcBef>
              <a:spcAft>
                <a:spcPts val="0"/>
              </a:spcAft>
              <a:buSzPts val="1800"/>
              <a:buChar char="●"/>
            </a:pPr>
            <a:r>
              <a:rPr lang="en"/>
              <a:t> Gen Ed &amp; Autism Nest Programs</a:t>
            </a:r>
            <a:endParaRPr/>
          </a:p>
        </p:txBody>
      </p:sp>
      <p:sp>
        <p:nvSpPr>
          <p:cNvPr id="527" name="Google Shape;527;p65"/>
          <p:cNvSpPr txBox="1"/>
          <p:nvPr/>
        </p:nvSpPr>
        <p:spPr>
          <a:xfrm>
            <a:off x="441175" y="4605475"/>
            <a:ext cx="46164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solidFill>
                  <a:schemeClr val="hlink"/>
                </a:solidFill>
                <a:hlinkClick r:id="rId6"/>
              </a:rPr>
              <a:t>https://www.ms421.org/</a:t>
            </a:r>
            <a:endParaRPr sz="2000">
              <a:solidFill>
                <a:schemeClr val="dk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6"/>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3" name="Google Shape;533;p66"/>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4" name="Google Shape;534;p66"/>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5" name="Google Shape;535;p66"/>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36" name="Google Shape;536;p66"/>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537" name="Google Shape;537;p66"/>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8" name="Google Shape;538;p66"/>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9" name="Google Shape;539;p66"/>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0" name="Google Shape;540;p66"/>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1" name="Google Shape;541;p66"/>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2" name="Google Shape;542;p66"/>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3" name="Google Shape;543;p66"/>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4" name="Google Shape;544;p66"/>
          <p:cNvSpPr txBox="1"/>
          <p:nvPr/>
        </p:nvSpPr>
        <p:spPr>
          <a:xfrm>
            <a:off x="555525" y="163625"/>
            <a:ext cx="28116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9900"/>
                </a:solidFill>
              </a:rPr>
              <a:t>Citywide/Specialized </a:t>
            </a:r>
            <a:endParaRPr b="1" sz="1900">
              <a:solidFill>
                <a:srgbClr val="FF9900"/>
              </a:solidFill>
            </a:endParaRPr>
          </a:p>
        </p:txBody>
      </p:sp>
      <p:sp>
        <p:nvSpPr>
          <p:cNvPr id="545" name="Google Shape;545;p66"/>
          <p:cNvSpPr txBox="1"/>
          <p:nvPr/>
        </p:nvSpPr>
        <p:spPr>
          <a:xfrm>
            <a:off x="882700" y="708325"/>
            <a:ext cx="2037900" cy="3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rPr>
              <a:t>MS 862 Mott Hall II</a:t>
            </a:r>
            <a:endParaRPr sz="1600">
              <a:solidFill>
                <a:schemeClr val="lt1"/>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MS 421 West Prep Academy</a:t>
            </a:r>
            <a:endParaRPr sz="1600">
              <a:solidFill>
                <a:schemeClr val="lt1"/>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b="1" lang="en" sz="1600">
                <a:solidFill>
                  <a:srgbClr val="FF9900"/>
                </a:solidFill>
              </a:rPr>
              <a:t>PS 859 Special Music School (K-12)</a:t>
            </a:r>
            <a:endParaRPr b="1" sz="1600">
              <a:solidFill>
                <a:srgbClr val="FF9900"/>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MS 291 WESS</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191 RSMA</a:t>
            </a:r>
            <a:endParaRPr sz="1600">
              <a:solidFill>
                <a:schemeClr val="lt1"/>
              </a:solidFill>
            </a:endParaRPr>
          </a:p>
        </p:txBody>
      </p:sp>
      <p:sp>
        <p:nvSpPr>
          <p:cNvPr id="546" name="Google Shape;546;p66"/>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47" name="Google Shape;547;p66"/>
          <p:cNvSpPr/>
          <p:nvPr/>
        </p:nvSpPr>
        <p:spPr>
          <a:xfrm>
            <a:off x="6190200" y="370250"/>
            <a:ext cx="29538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rPr>
              <a:t>PS 149 Sojourner Truth </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54 Booker T.</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256 Lafayette</a:t>
            </a:r>
            <a:endParaRPr sz="1600">
              <a:solidFill>
                <a:schemeClr val="lt1"/>
              </a:solidFill>
            </a:endParaRPr>
          </a:p>
          <a:p>
            <a:pPr indent="0" lvl="0" marL="0" rtl="0" algn="l">
              <a:spcBef>
                <a:spcPts val="0"/>
              </a:spcBef>
              <a:spcAft>
                <a:spcPts val="0"/>
              </a:spcAft>
              <a:buNone/>
            </a:pPr>
            <a:r>
              <a:rPr lang="en" sz="1600">
                <a:solidFill>
                  <a:schemeClr val="lt1"/>
                </a:solidFill>
              </a:rPr>
              <a:t>MS 258 Community Action</a:t>
            </a:r>
            <a:endParaRPr sz="1600">
              <a:solidFill>
                <a:schemeClr val="lt1"/>
              </a:solidFill>
            </a:endParaRPr>
          </a:p>
          <a:p>
            <a:pPr indent="0" lvl="0" marL="0" rtl="0" algn="l">
              <a:spcBef>
                <a:spcPts val="0"/>
              </a:spcBef>
              <a:spcAft>
                <a:spcPts val="0"/>
              </a:spcAft>
              <a:buNone/>
            </a:pPr>
            <a:r>
              <a:rPr lang="en" sz="1600">
                <a:solidFill>
                  <a:schemeClr val="lt1"/>
                </a:solidFill>
              </a:rPr>
              <a:t>MS 333 MSC</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243 Center</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247 Dual Language</a:t>
            </a:r>
            <a:endParaRPr sz="1600">
              <a:solidFill>
                <a:schemeClr val="lt1"/>
              </a:solidFill>
            </a:endParaRPr>
          </a:p>
          <a:p>
            <a:pPr indent="0" lvl="0" marL="0" rtl="0" algn="l">
              <a:spcBef>
                <a:spcPts val="0"/>
              </a:spcBef>
              <a:spcAft>
                <a:spcPts val="0"/>
              </a:spcAft>
              <a:buNone/>
            </a:pPr>
            <a:r>
              <a:rPr lang="en" sz="1600">
                <a:solidFill>
                  <a:schemeClr val="lt1"/>
                </a:solidFill>
              </a:rPr>
              <a:t>MS 245 Computer</a:t>
            </a:r>
            <a:endParaRPr sz="1600">
              <a:solidFill>
                <a:schemeClr val="lt1"/>
              </a:solidFill>
            </a:endParaRPr>
          </a:p>
          <a:p>
            <a:pPr indent="0" lvl="0" marL="0" rtl="0" algn="l">
              <a:spcBef>
                <a:spcPts val="0"/>
              </a:spcBef>
              <a:spcAft>
                <a:spcPts val="0"/>
              </a:spcAft>
              <a:buNone/>
            </a:pPr>
            <a:r>
              <a:rPr b="1" lang="en" sz="1600">
                <a:solidFill>
                  <a:srgbClr val="FF9900"/>
                </a:solidFill>
              </a:rPr>
              <a:t>MS 334 Anderson (K-8)</a:t>
            </a:r>
            <a:endParaRPr b="1" sz="1600">
              <a:solidFill>
                <a:srgbClr val="FF9900"/>
              </a:solidFill>
            </a:endParaRPr>
          </a:p>
        </p:txBody>
      </p:sp>
      <p:cxnSp>
        <p:nvCxnSpPr>
          <p:cNvPr id="548" name="Google Shape;548;p66"/>
          <p:cNvCxnSpPr/>
          <p:nvPr/>
        </p:nvCxnSpPr>
        <p:spPr>
          <a:xfrm>
            <a:off x="2431875" y="2722400"/>
            <a:ext cx="1796400" cy="1494900"/>
          </a:xfrm>
          <a:prstGeom prst="straightConnector1">
            <a:avLst/>
          </a:prstGeom>
          <a:noFill/>
          <a:ln cap="flat" cmpd="sng" w="19050">
            <a:solidFill>
              <a:schemeClr val="dk2"/>
            </a:solidFill>
            <a:prstDash val="solid"/>
            <a:round/>
            <a:headEnd len="med" w="med" type="none"/>
            <a:tailEnd len="med" w="med" type="none"/>
          </a:ln>
        </p:spPr>
      </p:cxnSp>
      <p:cxnSp>
        <p:nvCxnSpPr>
          <p:cNvPr id="549" name="Google Shape;549;p66"/>
          <p:cNvCxnSpPr/>
          <p:nvPr/>
        </p:nvCxnSpPr>
        <p:spPr>
          <a:xfrm>
            <a:off x="4337100" y="3585200"/>
            <a:ext cx="1936200" cy="385500"/>
          </a:xfrm>
          <a:prstGeom prst="straightConnector1">
            <a:avLst/>
          </a:prstGeom>
          <a:noFill/>
          <a:ln cap="flat" cmpd="sng" w="19050">
            <a:solidFill>
              <a:schemeClr val="dk2"/>
            </a:solidFill>
            <a:prstDash val="solid"/>
            <a:round/>
            <a:headEnd len="med" w="med" type="none"/>
            <a:tailEnd len="med" w="med" type="none"/>
          </a:ln>
        </p:spPr>
      </p:cxnSp>
      <p:sp>
        <p:nvSpPr>
          <p:cNvPr id="550" name="Google Shape;550;p66"/>
          <p:cNvSpPr txBox="1"/>
          <p:nvPr/>
        </p:nvSpPr>
        <p:spPr>
          <a:xfrm>
            <a:off x="2223050" y="326925"/>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7"/>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6" name="Google Shape;556;p67"/>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7" name="Google Shape;557;p67"/>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8" name="Google Shape;558;p67"/>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9" name="Google Shape;559;p67"/>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560" name="Google Shape;560;p67"/>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67"/>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2" name="Google Shape;562;p67"/>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 name="Google Shape;563;p67"/>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 name="Google Shape;564;p67"/>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 name="Google Shape;565;p67"/>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67"/>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7" name="Google Shape;567;p67"/>
          <p:cNvSpPr txBox="1"/>
          <p:nvPr/>
        </p:nvSpPr>
        <p:spPr>
          <a:xfrm>
            <a:off x="555525" y="163625"/>
            <a:ext cx="28116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9900"/>
                </a:solidFill>
              </a:rPr>
              <a:t>6-12 Schools*</a:t>
            </a:r>
            <a:endParaRPr b="1" sz="1900">
              <a:solidFill>
                <a:srgbClr val="FF9900"/>
              </a:solidFill>
            </a:endParaRPr>
          </a:p>
        </p:txBody>
      </p:sp>
      <p:sp>
        <p:nvSpPr>
          <p:cNvPr id="568" name="Google Shape;568;p67"/>
          <p:cNvSpPr txBox="1"/>
          <p:nvPr/>
        </p:nvSpPr>
        <p:spPr>
          <a:xfrm>
            <a:off x="193700" y="708325"/>
            <a:ext cx="2727000" cy="3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FF"/>
                </a:solidFill>
              </a:rPr>
              <a:t>MS 862 Mott Hall II*</a:t>
            </a:r>
            <a:endParaRPr b="1" sz="1600">
              <a:solidFill>
                <a:srgbClr val="0000FF"/>
              </a:solidFill>
            </a:endParaRPr>
          </a:p>
          <a:p>
            <a:pPr indent="0" lvl="0" marL="0" rtl="0" algn="l">
              <a:spcBef>
                <a:spcPts val="0"/>
              </a:spcBef>
              <a:spcAft>
                <a:spcPts val="0"/>
              </a:spcAft>
              <a:buNone/>
            </a:pPr>
            <a:r>
              <a:rPr b="1" lang="en" sz="1600">
                <a:solidFill>
                  <a:srgbClr val="0000FF"/>
                </a:solidFill>
              </a:rPr>
              <a:t>Current Location </a:t>
            </a:r>
            <a:endParaRPr b="1" sz="1600">
              <a:solidFill>
                <a:srgbClr val="0000FF"/>
              </a:solidFill>
            </a:endParaRPr>
          </a:p>
          <a:p>
            <a:pPr indent="0" lvl="0" marL="0" rtl="0" algn="l">
              <a:spcBef>
                <a:spcPts val="0"/>
              </a:spcBef>
              <a:spcAft>
                <a:spcPts val="0"/>
              </a:spcAft>
              <a:buNone/>
            </a:pPr>
            <a:r>
              <a:rPr b="1" lang="en" sz="1600">
                <a:solidFill>
                  <a:srgbClr val="0000FF"/>
                </a:solidFill>
              </a:rPr>
              <a:t>in M165 building</a:t>
            </a:r>
            <a:endParaRPr b="1" sz="1600">
              <a:solidFill>
                <a:srgbClr val="0000FF"/>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MS 421 West Prep Academy</a:t>
            </a:r>
            <a:endParaRPr sz="1600">
              <a:solidFill>
                <a:schemeClr val="dk2"/>
              </a:solidFill>
            </a:endParaRPr>
          </a:p>
          <a:p>
            <a:pPr indent="0" lvl="0" marL="0" rtl="0" algn="l">
              <a:spcBef>
                <a:spcPts val="0"/>
              </a:spcBef>
              <a:spcAft>
                <a:spcPts val="0"/>
              </a:spcAft>
              <a:buNone/>
            </a:pPr>
            <a:r>
              <a:t/>
            </a:r>
            <a:endParaRPr b="1" sz="1600">
              <a:solidFill>
                <a:srgbClr val="9E9E9E"/>
              </a:solidFill>
            </a:endParaRPr>
          </a:p>
          <a:p>
            <a:pPr indent="0" lvl="0" marL="0" rtl="0" algn="l">
              <a:spcBef>
                <a:spcPts val="0"/>
              </a:spcBef>
              <a:spcAft>
                <a:spcPts val="0"/>
              </a:spcAft>
              <a:buNone/>
            </a:pPr>
            <a:r>
              <a:t/>
            </a:r>
            <a:endParaRPr b="1" sz="1600">
              <a:solidFill>
                <a:srgbClr val="9E9E9E"/>
              </a:solidFill>
            </a:endParaRPr>
          </a:p>
          <a:p>
            <a:pPr indent="0" lvl="0" marL="0" rtl="0" algn="l">
              <a:spcBef>
                <a:spcPts val="0"/>
              </a:spcBef>
              <a:spcAft>
                <a:spcPts val="0"/>
              </a:spcAft>
              <a:buNone/>
            </a:pPr>
            <a:r>
              <a:t/>
            </a:r>
            <a:endParaRPr b="1" sz="1600">
              <a:solidFill>
                <a:schemeClr val="accent5"/>
              </a:solidFill>
            </a:endParaRPr>
          </a:p>
          <a:p>
            <a:pPr indent="0" lvl="0" marL="0" rtl="0" algn="l">
              <a:spcBef>
                <a:spcPts val="0"/>
              </a:spcBef>
              <a:spcAft>
                <a:spcPts val="0"/>
              </a:spcAft>
              <a:buNone/>
            </a:pPr>
            <a:r>
              <a:t/>
            </a:r>
            <a:endParaRPr b="1" sz="1600">
              <a:solidFill>
                <a:schemeClr val="accent5"/>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PS 859 Special Music Sc</a:t>
            </a:r>
            <a:endParaRPr sz="1600">
              <a:solidFill>
                <a:schemeClr val="lt1"/>
              </a:solidFill>
            </a:endParaRPr>
          </a:p>
          <a:p>
            <a:pPr indent="0" lvl="0" marL="0" rtl="0" algn="l">
              <a:spcBef>
                <a:spcPts val="0"/>
              </a:spcBef>
              <a:spcAft>
                <a:spcPts val="0"/>
              </a:spcAft>
              <a:buNone/>
            </a:pPr>
            <a:r>
              <a:rPr b="1" lang="en" sz="1600">
                <a:solidFill>
                  <a:srgbClr val="FF9900"/>
                </a:solidFill>
              </a:rPr>
              <a:t>MS 291 West End Secondary School (WESS)</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MS 191 RSMA</a:t>
            </a:r>
            <a:endParaRPr sz="1600">
              <a:solidFill>
                <a:schemeClr val="lt1"/>
              </a:solidFill>
            </a:endParaRPr>
          </a:p>
        </p:txBody>
      </p:sp>
      <p:sp>
        <p:nvSpPr>
          <p:cNvPr id="569" name="Google Shape;569;p67"/>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70" name="Google Shape;570;p67"/>
          <p:cNvSpPr/>
          <p:nvPr/>
        </p:nvSpPr>
        <p:spPr>
          <a:xfrm>
            <a:off x="6190200" y="370250"/>
            <a:ext cx="29538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9E9E9E"/>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PS 149 Sojourner Truth </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54 Booker T.</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256 Lafayette</a:t>
            </a:r>
            <a:endParaRPr sz="1600">
              <a:solidFill>
                <a:schemeClr val="lt1"/>
              </a:solidFill>
            </a:endParaRPr>
          </a:p>
          <a:p>
            <a:pPr indent="0" lvl="0" marL="0" rtl="0" algn="l">
              <a:spcBef>
                <a:spcPts val="0"/>
              </a:spcBef>
              <a:spcAft>
                <a:spcPts val="0"/>
              </a:spcAft>
              <a:buNone/>
            </a:pPr>
            <a:r>
              <a:rPr lang="en" sz="1600">
                <a:solidFill>
                  <a:schemeClr val="lt1"/>
                </a:solidFill>
              </a:rPr>
              <a:t>MS 258 Community Action</a:t>
            </a:r>
            <a:endParaRPr sz="1600">
              <a:solidFill>
                <a:schemeClr val="lt1"/>
              </a:solidFill>
            </a:endParaRPr>
          </a:p>
          <a:p>
            <a:pPr indent="0" lvl="0" marL="0" rtl="0" algn="l">
              <a:spcBef>
                <a:spcPts val="0"/>
              </a:spcBef>
              <a:spcAft>
                <a:spcPts val="0"/>
              </a:spcAft>
              <a:buNone/>
            </a:pPr>
            <a:r>
              <a:rPr lang="en" sz="1600">
                <a:solidFill>
                  <a:schemeClr val="lt1"/>
                </a:solidFill>
              </a:rPr>
              <a:t>MS 333 MSC</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243 Center</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247 Dual Language</a:t>
            </a:r>
            <a:endParaRPr sz="1600">
              <a:solidFill>
                <a:schemeClr val="lt1"/>
              </a:solidFill>
            </a:endParaRPr>
          </a:p>
          <a:p>
            <a:pPr indent="0" lvl="0" marL="0" rtl="0" algn="l">
              <a:spcBef>
                <a:spcPts val="0"/>
              </a:spcBef>
              <a:spcAft>
                <a:spcPts val="0"/>
              </a:spcAft>
              <a:buNone/>
            </a:pPr>
            <a:r>
              <a:rPr lang="en" sz="1600">
                <a:solidFill>
                  <a:schemeClr val="lt1"/>
                </a:solidFill>
              </a:rPr>
              <a:t>MS 245 Computer</a:t>
            </a:r>
            <a:endParaRPr sz="1600">
              <a:solidFill>
                <a:schemeClr val="lt1"/>
              </a:solidFill>
            </a:endParaRPr>
          </a:p>
          <a:p>
            <a:pPr indent="0" lvl="0" marL="0" rtl="0" algn="l">
              <a:spcBef>
                <a:spcPts val="0"/>
              </a:spcBef>
              <a:spcAft>
                <a:spcPts val="0"/>
              </a:spcAft>
              <a:buNone/>
            </a:pPr>
            <a:r>
              <a:rPr lang="en" sz="1600">
                <a:solidFill>
                  <a:schemeClr val="lt1"/>
                </a:solidFill>
              </a:rPr>
              <a:t>MS 334 Anderson</a:t>
            </a:r>
            <a:endParaRPr sz="1600">
              <a:solidFill>
                <a:schemeClr val="lt1"/>
              </a:solidFill>
            </a:endParaRPr>
          </a:p>
        </p:txBody>
      </p:sp>
      <p:cxnSp>
        <p:nvCxnSpPr>
          <p:cNvPr id="571" name="Google Shape;571;p67"/>
          <p:cNvCxnSpPr/>
          <p:nvPr/>
        </p:nvCxnSpPr>
        <p:spPr>
          <a:xfrm>
            <a:off x="2797725" y="4218100"/>
            <a:ext cx="1288500" cy="249900"/>
          </a:xfrm>
          <a:prstGeom prst="straightConnector1">
            <a:avLst/>
          </a:prstGeom>
          <a:noFill/>
          <a:ln cap="flat" cmpd="sng" w="19050">
            <a:solidFill>
              <a:schemeClr val="dk2"/>
            </a:solidFill>
            <a:prstDash val="solid"/>
            <a:round/>
            <a:headEnd len="med" w="med" type="none"/>
            <a:tailEnd len="med" w="med" type="none"/>
          </a:ln>
        </p:spPr>
      </p:cxnSp>
      <p:cxnSp>
        <p:nvCxnSpPr>
          <p:cNvPr id="572" name="Google Shape;572;p67"/>
          <p:cNvCxnSpPr/>
          <p:nvPr/>
        </p:nvCxnSpPr>
        <p:spPr>
          <a:xfrm rot="10800000">
            <a:off x="2227475" y="914725"/>
            <a:ext cx="1861500" cy="548700"/>
          </a:xfrm>
          <a:prstGeom prst="straightConnector1">
            <a:avLst/>
          </a:prstGeom>
          <a:noFill/>
          <a:ln cap="flat" cmpd="sng" w="19050">
            <a:solidFill>
              <a:schemeClr val="dk2"/>
            </a:solidFill>
            <a:prstDash val="solid"/>
            <a:round/>
            <a:headEnd len="med" w="med" type="none"/>
            <a:tailEnd len="med" w="med" type="none"/>
          </a:ln>
        </p:spPr>
      </p:cxnSp>
      <p:sp>
        <p:nvSpPr>
          <p:cNvPr id="573" name="Google Shape;573;p67"/>
          <p:cNvSpPr txBox="1"/>
          <p:nvPr/>
        </p:nvSpPr>
        <p:spPr>
          <a:xfrm>
            <a:off x="2223050" y="326925"/>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74" name="Google Shape;574;p67"/>
          <p:cNvSpPr txBox="1"/>
          <p:nvPr/>
        </p:nvSpPr>
        <p:spPr>
          <a:xfrm>
            <a:off x="6789850" y="4289875"/>
            <a:ext cx="22722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9900"/>
                </a:solidFill>
              </a:rPr>
              <a:t>District 3 6-12 </a:t>
            </a:r>
            <a:endParaRPr b="1" sz="1000">
              <a:solidFill>
                <a:srgbClr val="FF9900"/>
              </a:solidFill>
            </a:endParaRPr>
          </a:p>
          <a:p>
            <a:pPr indent="0" lvl="0" marL="0" rtl="0" algn="l">
              <a:spcBef>
                <a:spcPts val="0"/>
              </a:spcBef>
              <a:spcAft>
                <a:spcPts val="0"/>
              </a:spcAft>
              <a:buNone/>
            </a:pPr>
            <a:r>
              <a:rPr b="1" lang="en" sz="1000">
                <a:solidFill>
                  <a:srgbClr val="0000FF"/>
                </a:solidFill>
              </a:rPr>
              <a:t>Proposed District 3 6-12</a:t>
            </a:r>
            <a:endParaRPr b="1" sz="1000">
              <a:solidFill>
                <a:srgbClr val="9E9E9E"/>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8"/>
          <p:cNvSpPr/>
          <p:nvPr/>
        </p:nvSpPr>
        <p:spPr>
          <a:xfrm>
            <a:off x="2865975" y="1198700"/>
            <a:ext cx="10242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0" name="Google Shape;580;p68"/>
          <p:cNvSpPr/>
          <p:nvPr/>
        </p:nvSpPr>
        <p:spPr>
          <a:xfrm>
            <a:off x="2789775" y="1503675"/>
            <a:ext cx="1100400" cy="17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 name="Google Shape;581;p68"/>
          <p:cNvSpPr/>
          <p:nvPr/>
        </p:nvSpPr>
        <p:spPr>
          <a:xfrm>
            <a:off x="2789775" y="1754450"/>
            <a:ext cx="11004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68"/>
          <p:cNvSpPr/>
          <p:nvPr/>
        </p:nvSpPr>
        <p:spPr>
          <a:xfrm>
            <a:off x="2789775" y="1960875"/>
            <a:ext cx="11004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83" name="Google Shape;583;p68"/>
          <p:cNvPicPr preferRelativeResize="0"/>
          <p:nvPr/>
        </p:nvPicPr>
        <p:blipFill>
          <a:blip r:embed="rId3">
            <a:alphaModFix/>
          </a:blip>
          <a:stretch>
            <a:fillRect/>
          </a:stretch>
        </p:blipFill>
        <p:spPr>
          <a:xfrm>
            <a:off x="1985175" y="152400"/>
            <a:ext cx="4945280" cy="4838701"/>
          </a:xfrm>
          <a:prstGeom prst="rect">
            <a:avLst/>
          </a:prstGeom>
          <a:noFill/>
          <a:ln>
            <a:noFill/>
          </a:ln>
        </p:spPr>
      </p:pic>
      <p:sp>
        <p:nvSpPr>
          <p:cNvPr id="584" name="Google Shape;584;p68"/>
          <p:cNvSpPr/>
          <p:nvPr/>
        </p:nvSpPr>
        <p:spPr>
          <a:xfrm>
            <a:off x="2212150" y="817300"/>
            <a:ext cx="1383900" cy="22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5" name="Google Shape;585;p68"/>
          <p:cNvSpPr/>
          <p:nvPr/>
        </p:nvSpPr>
        <p:spPr>
          <a:xfrm>
            <a:off x="2070475" y="523075"/>
            <a:ext cx="16290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6" name="Google Shape;586;p68"/>
          <p:cNvSpPr/>
          <p:nvPr/>
        </p:nvSpPr>
        <p:spPr>
          <a:xfrm>
            <a:off x="4696550" y="1438300"/>
            <a:ext cx="1629000" cy="319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7" name="Google Shape;587;p68"/>
          <p:cNvSpPr/>
          <p:nvPr/>
        </p:nvSpPr>
        <p:spPr>
          <a:xfrm>
            <a:off x="5350550" y="152400"/>
            <a:ext cx="1841700" cy="122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8" name="Google Shape;588;p68"/>
          <p:cNvSpPr/>
          <p:nvPr/>
        </p:nvSpPr>
        <p:spPr>
          <a:xfrm>
            <a:off x="3699475" y="76075"/>
            <a:ext cx="2272200" cy="44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9" name="Google Shape;589;p68"/>
          <p:cNvSpPr/>
          <p:nvPr/>
        </p:nvSpPr>
        <p:spPr>
          <a:xfrm>
            <a:off x="5219475" y="391975"/>
            <a:ext cx="1629000" cy="2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p68"/>
          <p:cNvSpPr/>
          <p:nvPr/>
        </p:nvSpPr>
        <p:spPr>
          <a:xfrm>
            <a:off x="4729400" y="4773000"/>
            <a:ext cx="1754400" cy="284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 name="Google Shape;591;p68"/>
          <p:cNvSpPr txBox="1"/>
          <p:nvPr/>
        </p:nvSpPr>
        <p:spPr>
          <a:xfrm>
            <a:off x="555525" y="163625"/>
            <a:ext cx="28116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9900"/>
                </a:solidFill>
              </a:rPr>
              <a:t>6-12 Schools*</a:t>
            </a:r>
            <a:endParaRPr b="1" sz="1900">
              <a:solidFill>
                <a:srgbClr val="FF9900"/>
              </a:solidFill>
            </a:endParaRPr>
          </a:p>
        </p:txBody>
      </p:sp>
      <p:sp>
        <p:nvSpPr>
          <p:cNvPr id="592" name="Google Shape;592;p68"/>
          <p:cNvSpPr txBox="1"/>
          <p:nvPr/>
        </p:nvSpPr>
        <p:spPr>
          <a:xfrm>
            <a:off x="193700" y="708325"/>
            <a:ext cx="2727000" cy="3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FF"/>
                </a:solidFill>
              </a:rPr>
              <a:t>MS 862 Mott Hall II*</a:t>
            </a:r>
            <a:endParaRPr b="1" sz="1600">
              <a:solidFill>
                <a:srgbClr val="0000FF"/>
              </a:solidFill>
            </a:endParaRPr>
          </a:p>
          <a:p>
            <a:pPr indent="0" lvl="0" marL="0" rtl="0" algn="l">
              <a:spcBef>
                <a:spcPts val="0"/>
              </a:spcBef>
              <a:spcAft>
                <a:spcPts val="0"/>
              </a:spcAft>
              <a:buNone/>
            </a:pPr>
            <a:r>
              <a:rPr b="1" lang="en" sz="1600">
                <a:solidFill>
                  <a:srgbClr val="0000FF"/>
                </a:solidFill>
              </a:rPr>
              <a:t>Proposed Re-siting</a:t>
            </a:r>
            <a:endParaRPr b="1" sz="1600">
              <a:solidFill>
                <a:srgbClr val="0000FF"/>
              </a:solidFill>
            </a:endParaRPr>
          </a:p>
          <a:p>
            <a:pPr indent="0" lvl="0" marL="0" rtl="0" algn="l">
              <a:spcBef>
                <a:spcPts val="0"/>
              </a:spcBef>
              <a:spcAft>
                <a:spcPts val="0"/>
              </a:spcAft>
              <a:buNone/>
            </a:pPr>
            <a:r>
              <a:rPr b="1" lang="en" sz="1600">
                <a:solidFill>
                  <a:srgbClr val="0000FF"/>
                </a:solidFill>
              </a:rPr>
              <a:t>in M076 building</a:t>
            </a:r>
            <a:endParaRPr b="1" sz="1600">
              <a:solidFill>
                <a:srgbClr val="0000FF"/>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MS 421 West Prep Academy</a:t>
            </a:r>
            <a:endParaRPr sz="1600">
              <a:solidFill>
                <a:schemeClr val="dk2"/>
              </a:solidFill>
            </a:endParaRPr>
          </a:p>
          <a:p>
            <a:pPr indent="0" lvl="0" marL="0" rtl="0" algn="l">
              <a:spcBef>
                <a:spcPts val="0"/>
              </a:spcBef>
              <a:spcAft>
                <a:spcPts val="0"/>
              </a:spcAft>
              <a:buNone/>
            </a:pPr>
            <a:r>
              <a:t/>
            </a:r>
            <a:endParaRPr b="1" sz="1600">
              <a:solidFill>
                <a:srgbClr val="999999"/>
              </a:solidFill>
            </a:endParaRPr>
          </a:p>
          <a:p>
            <a:pPr indent="0" lvl="0" marL="0" rtl="0" algn="l">
              <a:spcBef>
                <a:spcPts val="0"/>
              </a:spcBef>
              <a:spcAft>
                <a:spcPts val="0"/>
              </a:spcAft>
              <a:buNone/>
            </a:pPr>
            <a:r>
              <a:t/>
            </a:r>
            <a:endParaRPr b="1" sz="1600">
              <a:solidFill>
                <a:srgbClr val="999999"/>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PS 859 Special Music School</a:t>
            </a:r>
            <a:endParaRPr sz="1600">
              <a:solidFill>
                <a:schemeClr val="lt1"/>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b="1" lang="en" sz="1600">
                <a:solidFill>
                  <a:srgbClr val="FF9900"/>
                </a:solidFill>
              </a:rPr>
              <a:t>MS 291 West End Secondary School (WESS)</a:t>
            </a:r>
            <a:endParaRPr b="1" sz="1600">
              <a:solidFill>
                <a:srgbClr val="FF9900"/>
              </a:solidFill>
            </a:endParaRPr>
          </a:p>
          <a:p>
            <a:pPr indent="0" lvl="0" marL="0" rtl="0" algn="l">
              <a:spcBef>
                <a:spcPts val="0"/>
              </a:spcBef>
              <a:spcAft>
                <a:spcPts val="0"/>
              </a:spcAft>
              <a:buNone/>
            </a:pPr>
            <a:r>
              <a:t/>
            </a:r>
            <a:endParaRPr b="1" sz="1600">
              <a:solidFill>
                <a:srgbClr val="FF9900"/>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MS 191 RSMA</a:t>
            </a:r>
            <a:endParaRPr sz="1600">
              <a:solidFill>
                <a:schemeClr val="lt1"/>
              </a:solidFill>
            </a:endParaRPr>
          </a:p>
        </p:txBody>
      </p:sp>
      <p:sp>
        <p:nvSpPr>
          <p:cNvPr id="593" name="Google Shape;593;p68"/>
          <p:cNvSpPr txBox="1"/>
          <p:nvPr/>
        </p:nvSpPr>
        <p:spPr>
          <a:xfrm>
            <a:off x="1885225" y="2157650"/>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94" name="Google Shape;594;p68"/>
          <p:cNvSpPr/>
          <p:nvPr/>
        </p:nvSpPr>
        <p:spPr>
          <a:xfrm>
            <a:off x="6190200" y="370250"/>
            <a:ext cx="2953800" cy="431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999999"/>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lt1"/>
                </a:solidFill>
              </a:rPr>
              <a:t>PS 149 Sojourner Truth </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54 Booker T.</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256 Lafayette</a:t>
            </a:r>
            <a:endParaRPr sz="1600">
              <a:solidFill>
                <a:schemeClr val="lt1"/>
              </a:solidFill>
            </a:endParaRPr>
          </a:p>
          <a:p>
            <a:pPr indent="0" lvl="0" marL="0" rtl="0" algn="l">
              <a:spcBef>
                <a:spcPts val="0"/>
              </a:spcBef>
              <a:spcAft>
                <a:spcPts val="0"/>
              </a:spcAft>
              <a:buNone/>
            </a:pPr>
            <a:r>
              <a:rPr lang="en" sz="1600">
                <a:solidFill>
                  <a:schemeClr val="lt1"/>
                </a:solidFill>
              </a:rPr>
              <a:t>MS 258 Community Action</a:t>
            </a:r>
            <a:endParaRPr sz="1600">
              <a:solidFill>
                <a:schemeClr val="lt1"/>
              </a:solidFill>
            </a:endParaRPr>
          </a:p>
          <a:p>
            <a:pPr indent="0" lvl="0" marL="0" rtl="0" algn="l">
              <a:spcBef>
                <a:spcPts val="0"/>
              </a:spcBef>
              <a:spcAft>
                <a:spcPts val="0"/>
              </a:spcAft>
              <a:buNone/>
            </a:pPr>
            <a:r>
              <a:rPr lang="en" sz="1600">
                <a:solidFill>
                  <a:schemeClr val="lt1"/>
                </a:solidFill>
              </a:rPr>
              <a:t>MS 333 MSC</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243 Center</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MS 247 Dual Language</a:t>
            </a:r>
            <a:endParaRPr sz="1600">
              <a:solidFill>
                <a:schemeClr val="lt1"/>
              </a:solidFill>
            </a:endParaRPr>
          </a:p>
          <a:p>
            <a:pPr indent="0" lvl="0" marL="0" rtl="0" algn="l">
              <a:spcBef>
                <a:spcPts val="0"/>
              </a:spcBef>
              <a:spcAft>
                <a:spcPts val="0"/>
              </a:spcAft>
              <a:buNone/>
            </a:pPr>
            <a:r>
              <a:rPr lang="en" sz="1600">
                <a:solidFill>
                  <a:schemeClr val="lt1"/>
                </a:solidFill>
              </a:rPr>
              <a:t>MS 245 Computer</a:t>
            </a:r>
            <a:endParaRPr sz="1600">
              <a:solidFill>
                <a:schemeClr val="lt1"/>
              </a:solidFill>
            </a:endParaRPr>
          </a:p>
          <a:p>
            <a:pPr indent="0" lvl="0" marL="0" rtl="0" algn="l">
              <a:spcBef>
                <a:spcPts val="0"/>
              </a:spcBef>
              <a:spcAft>
                <a:spcPts val="0"/>
              </a:spcAft>
              <a:buNone/>
            </a:pPr>
            <a:r>
              <a:rPr lang="en" sz="1600">
                <a:solidFill>
                  <a:schemeClr val="lt1"/>
                </a:solidFill>
              </a:rPr>
              <a:t>MS 334 Anderson</a:t>
            </a:r>
            <a:endParaRPr sz="1600">
              <a:solidFill>
                <a:schemeClr val="lt1"/>
              </a:solidFill>
            </a:endParaRPr>
          </a:p>
        </p:txBody>
      </p:sp>
      <p:cxnSp>
        <p:nvCxnSpPr>
          <p:cNvPr id="595" name="Google Shape;595;p68"/>
          <p:cNvCxnSpPr/>
          <p:nvPr/>
        </p:nvCxnSpPr>
        <p:spPr>
          <a:xfrm>
            <a:off x="2797725" y="4218100"/>
            <a:ext cx="1288500" cy="249900"/>
          </a:xfrm>
          <a:prstGeom prst="straightConnector1">
            <a:avLst/>
          </a:prstGeom>
          <a:noFill/>
          <a:ln cap="flat" cmpd="sng" w="19050">
            <a:solidFill>
              <a:schemeClr val="dk2"/>
            </a:solidFill>
            <a:prstDash val="solid"/>
            <a:round/>
            <a:headEnd len="med" w="med" type="none"/>
            <a:tailEnd len="med" w="med" type="none"/>
          </a:ln>
        </p:spPr>
      </p:cxnSp>
      <p:cxnSp>
        <p:nvCxnSpPr>
          <p:cNvPr id="596" name="Google Shape;596;p68"/>
          <p:cNvCxnSpPr/>
          <p:nvPr/>
        </p:nvCxnSpPr>
        <p:spPr>
          <a:xfrm flipH="1">
            <a:off x="2227500" y="708325"/>
            <a:ext cx="2545500" cy="206400"/>
          </a:xfrm>
          <a:prstGeom prst="straightConnector1">
            <a:avLst/>
          </a:prstGeom>
          <a:noFill/>
          <a:ln cap="flat" cmpd="sng" w="19050">
            <a:solidFill>
              <a:schemeClr val="dk2"/>
            </a:solidFill>
            <a:prstDash val="solid"/>
            <a:round/>
            <a:headEnd len="med" w="med" type="none"/>
            <a:tailEnd len="med" w="med" type="none"/>
          </a:ln>
        </p:spPr>
      </p:cxnSp>
      <p:sp>
        <p:nvSpPr>
          <p:cNvPr id="597" name="Google Shape;597;p68"/>
          <p:cNvSpPr txBox="1"/>
          <p:nvPr/>
        </p:nvSpPr>
        <p:spPr>
          <a:xfrm>
            <a:off x="2223050" y="326925"/>
            <a:ext cx="62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98" name="Google Shape;598;p68"/>
          <p:cNvSpPr txBox="1"/>
          <p:nvPr/>
        </p:nvSpPr>
        <p:spPr>
          <a:xfrm>
            <a:off x="6789850" y="4289875"/>
            <a:ext cx="22722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9900"/>
                </a:solidFill>
              </a:rPr>
              <a:t>District 3 6-12 </a:t>
            </a:r>
            <a:endParaRPr b="1" sz="1000">
              <a:solidFill>
                <a:srgbClr val="FF9900"/>
              </a:solidFill>
            </a:endParaRPr>
          </a:p>
          <a:p>
            <a:pPr indent="0" lvl="0" marL="0" rtl="0" algn="l">
              <a:spcBef>
                <a:spcPts val="0"/>
              </a:spcBef>
              <a:spcAft>
                <a:spcPts val="0"/>
              </a:spcAft>
              <a:buNone/>
            </a:pPr>
            <a:r>
              <a:rPr b="1" lang="en" sz="1000">
                <a:solidFill>
                  <a:srgbClr val="0000FF"/>
                </a:solidFill>
              </a:rPr>
              <a:t>Proposed District 3 6-12</a:t>
            </a:r>
            <a:endParaRPr b="1" sz="1000">
              <a:solidFill>
                <a:srgbClr val="9E9E9E"/>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Mott Hall II M862</a:t>
            </a:r>
            <a:endParaRPr/>
          </a:p>
        </p:txBody>
      </p:sp>
      <p:sp>
        <p:nvSpPr>
          <p:cNvPr id="604" name="Google Shape;604;p69"/>
          <p:cNvSpPr txBox="1"/>
          <p:nvPr>
            <p:ph idx="1" type="body"/>
          </p:nvPr>
        </p:nvSpPr>
        <p:spPr>
          <a:xfrm>
            <a:off x="311700" y="1183650"/>
            <a:ext cx="5197800" cy="36801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en" sz="2300"/>
              <a:t>If t</a:t>
            </a:r>
            <a:r>
              <a:rPr b="1" lang="en" sz="2388"/>
              <a:t>he proposal passes the PEP vote:</a:t>
            </a:r>
            <a:endParaRPr b="1" sz="2388"/>
          </a:p>
          <a:p>
            <a:pPr indent="-325755" lvl="0" marL="457200" rtl="0" algn="l">
              <a:spcBef>
                <a:spcPts val="1200"/>
              </a:spcBef>
              <a:spcAft>
                <a:spcPts val="0"/>
              </a:spcAft>
              <a:buSzPct val="100000"/>
              <a:buChar char="-"/>
            </a:pPr>
            <a:r>
              <a:rPr lang="en"/>
              <a:t>Mott Hall II will be located in the M76 building </a:t>
            </a:r>
            <a:endParaRPr/>
          </a:p>
          <a:p>
            <a:pPr indent="-325755" lvl="0" marL="457200" rtl="0" algn="l">
              <a:spcBef>
                <a:spcPts val="1000"/>
              </a:spcBef>
              <a:spcAft>
                <a:spcPts val="0"/>
              </a:spcAft>
              <a:buSzPct val="100000"/>
              <a:buChar char="-"/>
            </a:pPr>
            <a:r>
              <a:rPr lang="en"/>
              <a:t>M76 middle school grades will merge with Mott Hall II</a:t>
            </a:r>
            <a:endParaRPr/>
          </a:p>
          <a:p>
            <a:pPr indent="-325755" lvl="0" marL="457200" rtl="0" algn="l">
              <a:spcBef>
                <a:spcPts val="1000"/>
              </a:spcBef>
              <a:spcAft>
                <a:spcPts val="0"/>
              </a:spcAft>
              <a:buSzPct val="100000"/>
              <a:buChar char="-"/>
            </a:pPr>
            <a:r>
              <a:rPr lang="en"/>
              <a:t>M76 K-5 Elementary School grades will be truncated </a:t>
            </a:r>
            <a:endParaRPr/>
          </a:p>
          <a:p>
            <a:pPr indent="-325755" lvl="0" marL="457200" rtl="0" algn="l">
              <a:spcBef>
                <a:spcPts val="1000"/>
              </a:spcBef>
              <a:spcAft>
                <a:spcPts val="0"/>
              </a:spcAft>
              <a:buSzPct val="100000"/>
              <a:buChar char="-"/>
            </a:pPr>
            <a:r>
              <a:rPr lang="en"/>
              <a:t>D75M226 will move from the M76 building to M180</a:t>
            </a:r>
            <a:endParaRPr/>
          </a:p>
          <a:p>
            <a:pPr indent="-325755" lvl="0" marL="457200" rtl="0" algn="l">
              <a:spcBef>
                <a:spcPts val="1000"/>
              </a:spcBef>
              <a:spcAft>
                <a:spcPts val="0"/>
              </a:spcAft>
              <a:buSzPct val="100000"/>
              <a:buChar char="-"/>
            </a:pPr>
            <a:r>
              <a:rPr lang="en"/>
              <a:t>Mott Hall II will add one grade per year, starting in the 2025-2026 school year, until it grows into a 6-12 school. </a:t>
            </a:r>
            <a:endParaRPr/>
          </a:p>
          <a:p>
            <a:pPr indent="0" lvl="0" marL="0" rtl="0" algn="l">
              <a:spcBef>
                <a:spcPts val="1000"/>
              </a:spcBef>
              <a:spcAft>
                <a:spcPts val="0"/>
              </a:spcAft>
              <a:buNone/>
            </a:pPr>
            <a:r>
              <a:t/>
            </a:r>
            <a:endParaRPr sz="100"/>
          </a:p>
          <a:p>
            <a:pPr indent="0" lvl="0" marL="0" rtl="0" algn="l">
              <a:spcBef>
                <a:spcPts val="1200"/>
              </a:spcBef>
              <a:spcAft>
                <a:spcPts val="1200"/>
              </a:spcAft>
              <a:buClr>
                <a:schemeClr val="dk1"/>
              </a:buClr>
              <a:buSzPct val="61111"/>
              <a:buFont typeface="Arial"/>
              <a:buNone/>
            </a:pPr>
            <a:r>
              <a:t/>
            </a:r>
            <a:endParaRPr/>
          </a:p>
        </p:txBody>
      </p:sp>
      <p:pic>
        <p:nvPicPr>
          <p:cNvPr id="605" name="Google Shape;605;p69"/>
          <p:cNvPicPr preferRelativeResize="0"/>
          <p:nvPr/>
        </p:nvPicPr>
        <p:blipFill rotWithShape="1">
          <a:blip r:embed="rId3">
            <a:alphaModFix/>
          </a:blip>
          <a:srcRect b="2357" l="2855" r="29485" t="12543"/>
          <a:stretch/>
        </p:blipFill>
        <p:spPr>
          <a:xfrm>
            <a:off x="5950575" y="1690550"/>
            <a:ext cx="2734001" cy="22906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Mott Hall II M862</a:t>
            </a:r>
            <a:endParaRPr/>
          </a:p>
        </p:txBody>
      </p:sp>
      <p:sp>
        <p:nvSpPr>
          <p:cNvPr id="611" name="Google Shape;611;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Mott Hall II offers an International Baccalaureate (IB) Program</a:t>
            </a:r>
            <a:r>
              <a:rPr lang="en"/>
              <a:t> </a:t>
            </a:r>
            <a:endParaRPr/>
          </a:p>
          <a:p>
            <a:pPr indent="-342900" lvl="0" marL="457200" rtl="0" algn="l">
              <a:spcBef>
                <a:spcPts val="1200"/>
              </a:spcBef>
              <a:spcAft>
                <a:spcPts val="0"/>
              </a:spcAft>
              <a:buSzPts val="1800"/>
              <a:buChar char="●"/>
            </a:pPr>
            <a:r>
              <a:rPr lang="en"/>
              <a:t>IB Diploma Programme - challenging pre-university program that offers students an opportunity to earn college credit while in high school. </a:t>
            </a:r>
            <a:endParaRPr/>
          </a:p>
          <a:p>
            <a:pPr indent="0" lvl="0" marL="0" rtl="0" algn="l">
              <a:spcBef>
                <a:spcPts val="1200"/>
              </a:spcBef>
              <a:spcAft>
                <a:spcPts val="1200"/>
              </a:spcAft>
              <a:buNone/>
            </a:pPr>
            <a:r>
              <a:t/>
            </a:r>
            <a:endParaRPr/>
          </a:p>
        </p:txBody>
      </p:sp>
      <p:pic>
        <p:nvPicPr>
          <p:cNvPr id="612" name="Google Shape;612;p70"/>
          <p:cNvPicPr preferRelativeResize="0"/>
          <p:nvPr/>
        </p:nvPicPr>
        <p:blipFill>
          <a:blip r:embed="rId3">
            <a:alphaModFix/>
          </a:blip>
          <a:stretch>
            <a:fillRect/>
          </a:stretch>
        </p:blipFill>
        <p:spPr>
          <a:xfrm>
            <a:off x="6551448" y="2883423"/>
            <a:ext cx="1836200" cy="18362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9900"/>
                </a:solidFill>
              </a:rPr>
              <a:t>Proposed Re-Zoning of D3 Harlem Elementary Schools</a:t>
            </a:r>
            <a:endParaRPr>
              <a:solidFill>
                <a:srgbClr val="FF9900"/>
              </a:solidFill>
            </a:endParaRPr>
          </a:p>
        </p:txBody>
      </p:sp>
      <p:sp>
        <p:nvSpPr>
          <p:cNvPr id="618" name="Google Shape;618;p71"/>
          <p:cNvSpPr txBox="1"/>
          <p:nvPr>
            <p:ph idx="1" type="body"/>
          </p:nvPr>
        </p:nvSpPr>
        <p:spPr>
          <a:xfrm>
            <a:off x="311700" y="1152475"/>
            <a:ext cx="8520600" cy="3765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Office of District Planning (ODP) &amp; the Superintendent’s Office has been meeting with the Harlem Working Group and the CEC for over a year, discussing a proposed truncation of PS76, merger with Mott Hall II, and rezoning of elementary schools in Harlem. </a:t>
            </a:r>
            <a:endParaRPr/>
          </a:p>
          <a:p>
            <a:pPr indent="0" lvl="0" marL="0" rtl="0" algn="l">
              <a:spcBef>
                <a:spcPts val="1000"/>
              </a:spcBef>
              <a:spcAft>
                <a:spcPts val="0"/>
              </a:spcAft>
              <a:buNone/>
            </a:pPr>
            <a:r>
              <a:t/>
            </a:r>
            <a:endParaRPr sz="100"/>
          </a:p>
          <a:p>
            <a:pPr indent="-342900" lvl="0" marL="457200" rtl="0" algn="l">
              <a:spcBef>
                <a:spcPts val="1000"/>
              </a:spcBef>
              <a:spcAft>
                <a:spcPts val="0"/>
              </a:spcAft>
              <a:buSzPts val="1800"/>
              <a:buChar char="●"/>
            </a:pPr>
            <a:r>
              <a:rPr lang="en"/>
              <a:t>ODP presented a rezoning plan at our Sept. &amp; Oct. CEC3 meetings.</a:t>
            </a:r>
            <a:endParaRPr/>
          </a:p>
          <a:p>
            <a:pPr indent="-317500" lvl="1" marL="914400" rtl="0" algn="l">
              <a:spcBef>
                <a:spcPts val="1000"/>
              </a:spcBef>
              <a:spcAft>
                <a:spcPts val="0"/>
              </a:spcAft>
              <a:buSzPts val="1400"/>
              <a:buChar char="○"/>
            </a:pPr>
            <a:r>
              <a:rPr lang="en"/>
              <a:t>Harlem would have one shared zone for all elementary schools. </a:t>
            </a:r>
            <a:endParaRPr/>
          </a:p>
          <a:p>
            <a:pPr indent="-317500" lvl="1" marL="914400" rtl="0" algn="l">
              <a:spcBef>
                <a:spcPts val="0"/>
              </a:spcBef>
              <a:spcAft>
                <a:spcPts val="0"/>
              </a:spcAft>
              <a:buSzPts val="1400"/>
              <a:buChar char="○"/>
            </a:pPr>
            <a:r>
              <a:rPr lang="en"/>
              <a:t>Proposal reflects feedback from the Harlem Working Group and Elementary School SLTs.</a:t>
            </a:r>
            <a:endParaRPr/>
          </a:p>
          <a:p>
            <a:pPr indent="0" lvl="0" marL="914400" rtl="0" algn="l">
              <a:spcBef>
                <a:spcPts val="1000"/>
              </a:spcBef>
              <a:spcAft>
                <a:spcPts val="0"/>
              </a:spcAft>
              <a:buNone/>
            </a:pPr>
            <a:r>
              <a:t/>
            </a:r>
            <a:endParaRPr sz="100"/>
          </a:p>
          <a:p>
            <a:pPr indent="-342900" lvl="0" marL="457200" rtl="0" algn="l">
              <a:spcBef>
                <a:spcPts val="1000"/>
              </a:spcBef>
              <a:spcAft>
                <a:spcPts val="0"/>
              </a:spcAft>
              <a:buSzPts val="1800"/>
              <a:buChar char="●"/>
            </a:pPr>
            <a:r>
              <a:rPr lang="en"/>
              <a:t>If the PEP votes for the Merger, Re-siting, Truncation proposal in </a:t>
            </a:r>
            <a:r>
              <a:rPr b="1" lang="en"/>
              <a:t>December,</a:t>
            </a:r>
            <a:r>
              <a:rPr lang="en"/>
              <a:t>  CEC3 will vote on the rezoning plan in </a:t>
            </a:r>
            <a:r>
              <a:rPr b="1" lang="en"/>
              <a:t>January</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90" name="Shape 90"/>
        <p:cNvGrpSpPr/>
        <p:nvPr/>
      </p:nvGrpSpPr>
      <p:grpSpPr>
        <a:xfrm>
          <a:off x="0" y="0"/>
          <a:ext cx="0" cy="0"/>
          <a:chOff x="0" y="0"/>
          <a:chExt cx="0" cy="0"/>
        </a:xfrm>
      </p:grpSpPr>
      <p:sp>
        <p:nvSpPr>
          <p:cNvPr id="91" name="Google Shape;91;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chemeClr val="lt1"/>
                </a:solidFill>
              </a:rPr>
              <a:t>High School Admissions</a:t>
            </a:r>
            <a:endParaRPr b="1">
              <a:solidFill>
                <a:schemeClr val="lt1"/>
              </a:solidFill>
            </a:endParaRPr>
          </a:p>
        </p:txBody>
      </p:sp>
      <p:sp>
        <p:nvSpPr>
          <p:cNvPr id="92" name="Google Shape;92;p18"/>
          <p:cNvSpPr txBox="1"/>
          <p:nvPr/>
        </p:nvSpPr>
        <p:spPr>
          <a:xfrm>
            <a:off x="668025" y="3120000"/>
            <a:ext cx="7812000" cy="451500"/>
          </a:xfrm>
          <a:prstGeom prst="rect">
            <a:avLst/>
          </a:prstGeom>
          <a:noFill/>
          <a:ln>
            <a:noFill/>
          </a:ln>
        </p:spPr>
        <p:txBody>
          <a:bodyPr anchorCtr="0" anchor="t" bIns="91425" lIns="91425" spcFirstLastPara="1" rIns="91425" wrap="square" tIns="91425">
            <a:spAutoFit/>
          </a:bodyPr>
          <a:lstStyle/>
          <a:p>
            <a:pPr indent="0" lvl="0" marL="0" rtl="0" algn="ctr">
              <a:lnSpc>
                <a:spcPct val="95000"/>
              </a:lnSpc>
              <a:spcBef>
                <a:spcPts val="0"/>
              </a:spcBef>
              <a:spcAft>
                <a:spcPts val="1200"/>
              </a:spcAft>
              <a:buClr>
                <a:schemeClr val="dk1"/>
              </a:buClr>
              <a:buSzPts val="275"/>
              <a:buFont typeface="Arial"/>
              <a:buNone/>
            </a:pPr>
            <a:r>
              <a:rPr lang="en" sz="1825" u="sng">
                <a:solidFill>
                  <a:srgbClr val="FF9900"/>
                </a:solidFill>
                <a:hlinkClick r:id="rId3">
                  <a:extLst>
                    <a:ext uri="{A12FA001-AC4F-418D-AE19-62706E023703}">
                      <ahyp:hlinkClr val="tx"/>
                    </a:ext>
                  </a:extLst>
                </a:hlinkClick>
              </a:rPr>
              <a:t>https://www.schools.nyc.gov/enrollment/enroll-grade-by-grade/high-school</a:t>
            </a:r>
            <a:endParaRPr sz="1300">
              <a:solidFill>
                <a:srgbClr val="FF99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Middle School Admissions - Important Dates</a:t>
            </a:r>
            <a:endParaRPr/>
          </a:p>
        </p:txBody>
      </p:sp>
      <p:sp>
        <p:nvSpPr>
          <p:cNvPr id="624" name="Google Shape;624;p72"/>
          <p:cNvSpPr txBox="1"/>
          <p:nvPr>
            <p:ph idx="1" type="body"/>
          </p:nvPr>
        </p:nvSpPr>
        <p:spPr>
          <a:xfrm>
            <a:off x="311700" y="13048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rgbClr val="333333"/>
              </a:buClr>
              <a:buSzPts val="2200"/>
              <a:buFont typeface="Roboto"/>
              <a:buChar char="●"/>
            </a:pPr>
            <a:r>
              <a:rPr b="1" lang="en" sz="2200">
                <a:solidFill>
                  <a:srgbClr val="333333"/>
                </a:solidFill>
                <a:latin typeface="Roboto"/>
                <a:ea typeface="Roboto"/>
                <a:cs typeface="Roboto"/>
                <a:sym typeface="Roboto"/>
              </a:rPr>
              <a:t>October 15, 2024</a:t>
            </a:r>
            <a:r>
              <a:rPr lang="en" sz="2200">
                <a:solidFill>
                  <a:srgbClr val="333333"/>
                </a:solidFill>
                <a:latin typeface="Roboto"/>
                <a:ea typeface="Roboto"/>
                <a:cs typeface="Roboto"/>
                <a:sym typeface="Roboto"/>
              </a:rPr>
              <a:t>: Middle School Application Opens (after school hours)</a:t>
            </a:r>
            <a:endParaRPr sz="2200">
              <a:solidFill>
                <a:srgbClr val="333333"/>
              </a:solidFill>
              <a:latin typeface="Roboto"/>
              <a:ea typeface="Roboto"/>
              <a:cs typeface="Roboto"/>
              <a:sym typeface="Roboto"/>
            </a:endParaRPr>
          </a:p>
          <a:p>
            <a:pPr indent="-368300" lvl="0" marL="457200" rtl="0" algn="l">
              <a:spcBef>
                <a:spcPts val="0"/>
              </a:spcBef>
              <a:spcAft>
                <a:spcPts val="0"/>
              </a:spcAft>
              <a:buClr>
                <a:srgbClr val="333333"/>
              </a:buClr>
              <a:buSzPts val="2200"/>
              <a:buFont typeface="Roboto"/>
              <a:buChar char="●"/>
            </a:pPr>
            <a:r>
              <a:rPr b="1" lang="en" sz="2200">
                <a:solidFill>
                  <a:srgbClr val="333333"/>
                </a:solidFill>
                <a:latin typeface="Roboto"/>
                <a:ea typeface="Roboto"/>
                <a:cs typeface="Roboto"/>
                <a:sym typeface="Roboto"/>
              </a:rPr>
              <a:t>November 8, 2024:</a:t>
            </a:r>
            <a:r>
              <a:rPr lang="en" sz="2200">
                <a:solidFill>
                  <a:srgbClr val="333333"/>
                </a:solidFill>
                <a:latin typeface="Roboto"/>
                <a:ea typeface="Roboto"/>
                <a:cs typeface="Roboto"/>
                <a:sym typeface="Roboto"/>
              </a:rPr>
              <a:t> Deadline to register to test for Mark Twain I.S. 239 (21K239) and District 21 Talent Tests</a:t>
            </a:r>
            <a:endParaRPr sz="2200">
              <a:solidFill>
                <a:srgbClr val="333333"/>
              </a:solidFill>
              <a:latin typeface="Roboto"/>
              <a:ea typeface="Roboto"/>
              <a:cs typeface="Roboto"/>
              <a:sym typeface="Roboto"/>
            </a:endParaRPr>
          </a:p>
          <a:p>
            <a:pPr indent="-368300" lvl="0" marL="457200" rtl="0" algn="l">
              <a:spcBef>
                <a:spcPts val="0"/>
              </a:spcBef>
              <a:spcAft>
                <a:spcPts val="0"/>
              </a:spcAft>
              <a:buClr>
                <a:srgbClr val="333333"/>
              </a:buClr>
              <a:buSzPts val="2200"/>
              <a:buFont typeface="Roboto"/>
              <a:buChar char="●"/>
            </a:pPr>
            <a:r>
              <a:rPr b="1" lang="en" sz="2200">
                <a:solidFill>
                  <a:srgbClr val="333333"/>
                </a:solidFill>
                <a:latin typeface="Roboto"/>
                <a:ea typeface="Roboto"/>
                <a:cs typeface="Roboto"/>
                <a:sym typeface="Roboto"/>
              </a:rPr>
              <a:t>December 20, 2024:</a:t>
            </a:r>
            <a:r>
              <a:rPr lang="en" sz="2200">
                <a:solidFill>
                  <a:srgbClr val="333333"/>
                </a:solidFill>
                <a:latin typeface="Roboto"/>
                <a:ea typeface="Roboto"/>
                <a:cs typeface="Roboto"/>
                <a:sym typeface="Roboto"/>
              </a:rPr>
              <a:t> Middle School Application Closes</a:t>
            </a:r>
            <a:endParaRPr sz="2200">
              <a:solidFill>
                <a:srgbClr val="333333"/>
              </a:solidFill>
              <a:latin typeface="Roboto"/>
              <a:ea typeface="Roboto"/>
              <a:cs typeface="Roboto"/>
              <a:sym typeface="Roboto"/>
            </a:endParaRPr>
          </a:p>
          <a:p>
            <a:pPr indent="-368300" lvl="0" marL="457200" rtl="0" algn="l">
              <a:spcBef>
                <a:spcPts val="0"/>
              </a:spcBef>
              <a:spcAft>
                <a:spcPts val="0"/>
              </a:spcAft>
              <a:buClr>
                <a:srgbClr val="333333"/>
              </a:buClr>
              <a:buSzPts val="2200"/>
              <a:buFont typeface="Roboto"/>
              <a:buChar char="●"/>
            </a:pPr>
            <a:r>
              <a:rPr b="1" lang="en" sz="2200">
                <a:solidFill>
                  <a:srgbClr val="333333"/>
                </a:solidFill>
                <a:latin typeface="Roboto"/>
                <a:ea typeface="Roboto"/>
                <a:cs typeface="Roboto"/>
                <a:sym typeface="Roboto"/>
              </a:rPr>
              <a:t>April 9, 2025:</a:t>
            </a:r>
            <a:r>
              <a:rPr lang="en" sz="2200">
                <a:solidFill>
                  <a:srgbClr val="333333"/>
                </a:solidFill>
                <a:latin typeface="Roboto"/>
                <a:ea typeface="Roboto"/>
                <a:cs typeface="Roboto"/>
                <a:sym typeface="Roboto"/>
              </a:rPr>
              <a:t> Middle School Offer Release </a:t>
            </a:r>
            <a:endParaRPr sz="2200">
              <a:solidFill>
                <a:srgbClr val="333333"/>
              </a:solidFill>
              <a:latin typeface="Roboto"/>
              <a:ea typeface="Roboto"/>
              <a:cs typeface="Roboto"/>
              <a:sym typeface="Roboto"/>
            </a:endParaRPr>
          </a:p>
          <a:p>
            <a:pPr indent="0" lvl="0" marL="0" rtl="0" algn="l">
              <a:spcBef>
                <a:spcPts val="2700"/>
              </a:spcBef>
              <a:spcAft>
                <a:spcPts val="12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Middle School Admissions - Important Dates</a:t>
            </a:r>
            <a:endParaRPr/>
          </a:p>
        </p:txBody>
      </p:sp>
      <p:sp>
        <p:nvSpPr>
          <p:cNvPr id="630" name="Google Shape;630;p73"/>
          <p:cNvSpPr txBox="1"/>
          <p:nvPr>
            <p:ph idx="1" type="body"/>
          </p:nvPr>
        </p:nvSpPr>
        <p:spPr>
          <a:xfrm>
            <a:off x="311700" y="13048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rgbClr val="333333"/>
              </a:buClr>
              <a:buSzPts val="2200"/>
              <a:buFont typeface="Roboto"/>
              <a:buChar char="●"/>
            </a:pPr>
            <a:r>
              <a:rPr b="1" lang="en" sz="2200">
                <a:solidFill>
                  <a:srgbClr val="333333"/>
                </a:solidFill>
                <a:latin typeface="Roboto"/>
                <a:ea typeface="Roboto"/>
                <a:cs typeface="Roboto"/>
                <a:sym typeface="Roboto"/>
              </a:rPr>
              <a:t>October 15, 2024</a:t>
            </a:r>
            <a:r>
              <a:rPr lang="en" sz="2200">
                <a:solidFill>
                  <a:srgbClr val="333333"/>
                </a:solidFill>
                <a:latin typeface="Roboto"/>
                <a:ea typeface="Roboto"/>
                <a:cs typeface="Roboto"/>
                <a:sym typeface="Roboto"/>
              </a:rPr>
              <a:t>: Middle School Application Opens (after school hours)</a:t>
            </a:r>
            <a:endParaRPr sz="2200">
              <a:solidFill>
                <a:srgbClr val="333333"/>
              </a:solidFill>
              <a:latin typeface="Roboto"/>
              <a:ea typeface="Roboto"/>
              <a:cs typeface="Roboto"/>
              <a:sym typeface="Roboto"/>
            </a:endParaRPr>
          </a:p>
          <a:p>
            <a:pPr indent="-368300" lvl="0" marL="457200" rtl="0" algn="l">
              <a:spcBef>
                <a:spcPts val="0"/>
              </a:spcBef>
              <a:spcAft>
                <a:spcPts val="0"/>
              </a:spcAft>
              <a:buClr>
                <a:srgbClr val="006E8F"/>
              </a:buClr>
              <a:buSzPts val="2200"/>
              <a:buFont typeface="Roboto"/>
              <a:buChar char="●"/>
            </a:pPr>
            <a:r>
              <a:rPr b="1" lang="en" sz="2200">
                <a:solidFill>
                  <a:srgbClr val="006E8F"/>
                </a:solidFill>
                <a:latin typeface="Roboto"/>
                <a:ea typeface="Roboto"/>
                <a:cs typeface="Roboto"/>
                <a:sym typeface="Roboto"/>
              </a:rPr>
              <a:t>November 8, 2024:</a:t>
            </a:r>
            <a:r>
              <a:rPr lang="en" sz="2200">
                <a:solidFill>
                  <a:srgbClr val="006E8F"/>
                </a:solidFill>
                <a:latin typeface="Roboto"/>
                <a:ea typeface="Roboto"/>
                <a:cs typeface="Roboto"/>
                <a:sym typeface="Roboto"/>
              </a:rPr>
              <a:t> Deadline to register to test for Mark Twain I.S. 239 (21K239) and District 21 Talent Tests</a:t>
            </a:r>
            <a:endParaRPr sz="2200">
              <a:solidFill>
                <a:srgbClr val="006E8F"/>
              </a:solidFill>
              <a:latin typeface="Roboto"/>
              <a:ea typeface="Roboto"/>
              <a:cs typeface="Roboto"/>
              <a:sym typeface="Roboto"/>
            </a:endParaRPr>
          </a:p>
          <a:p>
            <a:pPr indent="-368300" lvl="0" marL="457200" rtl="0" algn="l">
              <a:spcBef>
                <a:spcPts val="0"/>
              </a:spcBef>
              <a:spcAft>
                <a:spcPts val="0"/>
              </a:spcAft>
              <a:buClr>
                <a:srgbClr val="006E8F"/>
              </a:buClr>
              <a:buSzPts val="2200"/>
              <a:buFont typeface="Roboto"/>
              <a:buChar char="●"/>
            </a:pPr>
            <a:r>
              <a:rPr b="1" lang="en" sz="2200">
                <a:solidFill>
                  <a:srgbClr val="006E8F"/>
                </a:solidFill>
                <a:latin typeface="Roboto"/>
                <a:ea typeface="Roboto"/>
                <a:cs typeface="Roboto"/>
                <a:sym typeface="Roboto"/>
              </a:rPr>
              <a:t>December 20, 2024:</a:t>
            </a:r>
            <a:r>
              <a:rPr lang="en" sz="2200">
                <a:solidFill>
                  <a:srgbClr val="006E8F"/>
                </a:solidFill>
                <a:latin typeface="Roboto"/>
                <a:ea typeface="Roboto"/>
                <a:cs typeface="Roboto"/>
                <a:sym typeface="Roboto"/>
              </a:rPr>
              <a:t> Middle School Application Closes</a:t>
            </a:r>
            <a:endParaRPr sz="2200">
              <a:solidFill>
                <a:srgbClr val="006E8F"/>
              </a:solidFill>
              <a:latin typeface="Roboto"/>
              <a:ea typeface="Roboto"/>
              <a:cs typeface="Roboto"/>
              <a:sym typeface="Roboto"/>
            </a:endParaRPr>
          </a:p>
          <a:p>
            <a:pPr indent="-368300" lvl="0" marL="457200" rtl="0" algn="l">
              <a:spcBef>
                <a:spcPts val="0"/>
              </a:spcBef>
              <a:spcAft>
                <a:spcPts val="0"/>
              </a:spcAft>
              <a:buClr>
                <a:srgbClr val="006E8F"/>
              </a:buClr>
              <a:buSzPts val="2200"/>
              <a:buFont typeface="Roboto"/>
              <a:buChar char="●"/>
            </a:pPr>
            <a:r>
              <a:rPr b="1" lang="en" sz="2200">
                <a:solidFill>
                  <a:srgbClr val="006E8F"/>
                </a:solidFill>
                <a:latin typeface="Roboto"/>
                <a:ea typeface="Roboto"/>
                <a:cs typeface="Roboto"/>
                <a:sym typeface="Roboto"/>
              </a:rPr>
              <a:t>April 9, 2025:</a:t>
            </a:r>
            <a:r>
              <a:rPr lang="en" sz="2200">
                <a:solidFill>
                  <a:srgbClr val="006E8F"/>
                </a:solidFill>
                <a:latin typeface="Roboto"/>
                <a:ea typeface="Roboto"/>
                <a:cs typeface="Roboto"/>
                <a:sym typeface="Roboto"/>
              </a:rPr>
              <a:t> Middle School Offer Release </a:t>
            </a:r>
            <a:endParaRPr sz="2200">
              <a:solidFill>
                <a:srgbClr val="006E8F"/>
              </a:solidFill>
              <a:latin typeface="Roboto"/>
              <a:ea typeface="Roboto"/>
              <a:cs typeface="Roboto"/>
              <a:sym typeface="Roboto"/>
            </a:endParaRPr>
          </a:p>
          <a:p>
            <a:pPr indent="0" lvl="0" marL="0" rtl="0" algn="l">
              <a:spcBef>
                <a:spcPts val="2700"/>
              </a:spcBef>
              <a:spcAft>
                <a:spcPts val="12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634" name="Shape 634"/>
        <p:cNvGrpSpPr/>
        <p:nvPr/>
      </p:nvGrpSpPr>
      <p:grpSpPr>
        <a:xfrm>
          <a:off x="0" y="0"/>
          <a:ext cx="0" cy="0"/>
          <a:chOff x="0" y="0"/>
          <a:chExt cx="0" cy="0"/>
        </a:xfrm>
      </p:grpSpPr>
      <p:sp>
        <p:nvSpPr>
          <p:cNvPr id="635" name="Google Shape;635;p74"/>
          <p:cNvSpPr txBox="1"/>
          <p:nvPr>
            <p:ph type="ctrTitle"/>
          </p:nvPr>
        </p:nvSpPr>
        <p:spPr>
          <a:xfrm>
            <a:off x="311708" y="8969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chemeClr val="lt1"/>
                </a:solidFill>
              </a:rPr>
              <a:t>Links to School Data</a:t>
            </a:r>
            <a:endParaRPr b="1">
              <a:solidFill>
                <a:schemeClr val="lt1"/>
              </a:solidFill>
            </a:endParaRPr>
          </a:p>
        </p:txBody>
      </p:sp>
      <p:sp>
        <p:nvSpPr>
          <p:cNvPr id="636" name="Google Shape;636;p74"/>
          <p:cNvSpPr txBox="1"/>
          <p:nvPr>
            <p:ph idx="1" type="subTitle"/>
          </p:nvPr>
        </p:nvSpPr>
        <p:spPr>
          <a:xfrm>
            <a:off x="311700" y="3215125"/>
            <a:ext cx="8520600" cy="10074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t/>
            </a:r>
            <a:endParaRPr b="1" sz="1700">
              <a:solidFill>
                <a:srgbClr val="FF9900"/>
              </a:solidFill>
            </a:endParaRPr>
          </a:p>
          <a:p>
            <a:pPr indent="0" lvl="0" marL="0" rtl="0" algn="ctr">
              <a:spcBef>
                <a:spcPts val="1200"/>
              </a:spcBef>
              <a:spcAft>
                <a:spcPts val="0"/>
              </a:spcAft>
              <a:buNone/>
            </a:pPr>
            <a:r>
              <a:t/>
            </a:r>
            <a:endParaRPr sz="17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Useful Links: NYC Tools Data </a:t>
            </a:r>
            <a:endParaRPr/>
          </a:p>
        </p:txBody>
      </p:sp>
      <p:sp>
        <p:nvSpPr>
          <p:cNvPr id="642" name="Google Shape;642;p75"/>
          <p:cNvSpPr txBox="1"/>
          <p:nvPr>
            <p:ph idx="1" type="body"/>
          </p:nvPr>
        </p:nvSpPr>
        <p:spPr>
          <a:xfrm>
            <a:off x="311700" y="1152475"/>
            <a:ext cx="50685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95000"/>
              </a:lnSpc>
              <a:spcBef>
                <a:spcPts val="0"/>
              </a:spcBef>
              <a:spcAft>
                <a:spcPts val="0"/>
              </a:spcAft>
              <a:buClr>
                <a:schemeClr val="dk1"/>
              </a:buClr>
              <a:buSzPts val="234"/>
              <a:buFont typeface="Arial"/>
              <a:buNone/>
            </a:pPr>
            <a:r>
              <a:rPr lang="en" sz="2605" u="sng">
                <a:solidFill>
                  <a:schemeClr val="accent5"/>
                </a:solidFill>
                <a:hlinkClick r:id="rId3">
                  <a:extLst>
                    <a:ext uri="{A12FA001-AC4F-418D-AE19-62706E023703}">
                      <ahyp:hlinkClr val="tx"/>
                    </a:ext>
                  </a:extLst>
                </a:hlinkClick>
              </a:rPr>
              <a:t>https://tools.nycenet.edu/</a:t>
            </a:r>
            <a:endParaRPr sz="2605"/>
          </a:p>
          <a:p>
            <a:pPr indent="0" lvl="0" marL="0" rtl="0" algn="l">
              <a:lnSpc>
                <a:spcPct val="95000"/>
              </a:lnSpc>
              <a:spcBef>
                <a:spcPts val="1200"/>
              </a:spcBef>
              <a:spcAft>
                <a:spcPts val="0"/>
              </a:spcAft>
              <a:buNone/>
            </a:pPr>
            <a:r>
              <a:t/>
            </a:r>
            <a:endParaRPr sz="1900"/>
          </a:p>
          <a:p>
            <a:pPr indent="0" lvl="0" marL="0" rtl="0" algn="l">
              <a:lnSpc>
                <a:spcPct val="95000"/>
              </a:lnSpc>
              <a:spcBef>
                <a:spcPts val="1200"/>
              </a:spcBef>
              <a:spcAft>
                <a:spcPts val="0"/>
              </a:spcAft>
              <a:buNone/>
            </a:pPr>
            <a:r>
              <a:rPr b="1" lang="en" sz="1900"/>
              <a:t>School Quality Snapshot</a:t>
            </a:r>
            <a:endParaRPr b="1" sz="1900"/>
          </a:p>
          <a:p>
            <a:pPr indent="-331152" lvl="0" marL="457200" rtl="0" algn="l">
              <a:lnSpc>
                <a:spcPct val="95000"/>
              </a:lnSpc>
              <a:spcBef>
                <a:spcPts val="1200"/>
              </a:spcBef>
              <a:spcAft>
                <a:spcPts val="0"/>
              </a:spcAft>
              <a:buSzPct val="100000"/>
              <a:buChar char="-"/>
            </a:pPr>
            <a:r>
              <a:rPr lang="en" sz="1900"/>
              <a:t>A report that contains background info and data for each school</a:t>
            </a:r>
            <a:endParaRPr sz="1900"/>
          </a:p>
          <a:p>
            <a:pPr indent="-331152" lvl="0" marL="457200" rtl="0" algn="l">
              <a:lnSpc>
                <a:spcPct val="95000"/>
              </a:lnSpc>
              <a:spcBef>
                <a:spcPts val="0"/>
              </a:spcBef>
              <a:spcAft>
                <a:spcPts val="0"/>
              </a:spcAft>
              <a:buSzPct val="100000"/>
              <a:buChar char="-"/>
            </a:pPr>
            <a:r>
              <a:rPr lang="en" sz="1900"/>
              <a:t>Updated to 2022-2023 SY</a:t>
            </a:r>
            <a:endParaRPr sz="1900"/>
          </a:p>
          <a:p>
            <a:pPr indent="0" lvl="0" marL="0" rtl="0" algn="l">
              <a:lnSpc>
                <a:spcPct val="95000"/>
              </a:lnSpc>
              <a:spcBef>
                <a:spcPts val="1200"/>
              </a:spcBef>
              <a:spcAft>
                <a:spcPts val="0"/>
              </a:spcAft>
              <a:buNone/>
            </a:pPr>
            <a:r>
              <a:t/>
            </a:r>
            <a:endParaRPr sz="1900"/>
          </a:p>
          <a:p>
            <a:pPr indent="0" lvl="0" marL="0" rtl="0" algn="l">
              <a:lnSpc>
                <a:spcPct val="95000"/>
              </a:lnSpc>
              <a:spcBef>
                <a:spcPts val="1200"/>
              </a:spcBef>
              <a:spcAft>
                <a:spcPts val="0"/>
              </a:spcAft>
              <a:buNone/>
            </a:pPr>
            <a:r>
              <a:rPr b="1" lang="en" sz="1900"/>
              <a:t>School Performance Dashboard</a:t>
            </a:r>
            <a:endParaRPr b="1" sz="1900"/>
          </a:p>
          <a:p>
            <a:pPr indent="-331152" lvl="0" marL="457200" rtl="0" algn="l">
              <a:lnSpc>
                <a:spcPct val="95000"/>
              </a:lnSpc>
              <a:spcBef>
                <a:spcPts val="1200"/>
              </a:spcBef>
              <a:spcAft>
                <a:spcPts val="0"/>
              </a:spcAft>
              <a:buSzPct val="100000"/>
              <a:buChar char="-"/>
            </a:pPr>
            <a:r>
              <a:rPr lang="en" sz="1900"/>
              <a:t>View school data all in one place. </a:t>
            </a:r>
            <a:endParaRPr sz="1900"/>
          </a:p>
          <a:p>
            <a:pPr indent="-331152" lvl="0" marL="457200" rtl="0" algn="l">
              <a:lnSpc>
                <a:spcPct val="95000"/>
              </a:lnSpc>
              <a:spcBef>
                <a:spcPts val="0"/>
              </a:spcBef>
              <a:spcAft>
                <a:spcPts val="0"/>
              </a:spcAft>
              <a:buSzPct val="100000"/>
              <a:buChar char="-"/>
            </a:pPr>
            <a:r>
              <a:rPr lang="en" sz="1900"/>
              <a:t>Updated to 2022-2023 SY</a:t>
            </a:r>
            <a:endParaRPr sz="1900"/>
          </a:p>
          <a:p>
            <a:pPr indent="0" lvl="0" marL="0" rtl="0" algn="l">
              <a:spcBef>
                <a:spcPts val="1200"/>
              </a:spcBef>
              <a:spcAft>
                <a:spcPts val="1200"/>
              </a:spcAft>
              <a:buNone/>
            </a:pPr>
            <a:r>
              <a:t/>
            </a:r>
            <a:endParaRPr sz="1900"/>
          </a:p>
        </p:txBody>
      </p:sp>
      <p:pic>
        <p:nvPicPr>
          <p:cNvPr id="643" name="Google Shape;643;p75"/>
          <p:cNvPicPr preferRelativeResize="0"/>
          <p:nvPr/>
        </p:nvPicPr>
        <p:blipFill>
          <a:blip r:embed="rId4">
            <a:alphaModFix/>
          </a:blip>
          <a:stretch>
            <a:fillRect/>
          </a:stretch>
        </p:blipFill>
        <p:spPr>
          <a:xfrm>
            <a:off x="5585375" y="1264688"/>
            <a:ext cx="3044876" cy="31919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Useful Links: NYC School Survey</a:t>
            </a:r>
            <a:endParaRPr/>
          </a:p>
        </p:txBody>
      </p:sp>
      <p:sp>
        <p:nvSpPr>
          <p:cNvPr id="649" name="Google Shape;649;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2023-2024 Survey results administered by Panorama education can be found:</a:t>
            </a:r>
            <a:endParaRPr/>
          </a:p>
          <a:p>
            <a:pPr indent="0" lvl="0" marL="0" rtl="0" algn="l">
              <a:spcBef>
                <a:spcPts val="1200"/>
              </a:spcBef>
              <a:spcAft>
                <a:spcPts val="0"/>
              </a:spcAft>
              <a:buNone/>
            </a:pPr>
            <a:r>
              <a:rPr lang="en" sz="1600" u="sng">
                <a:solidFill>
                  <a:schemeClr val="hlink"/>
                </a:solidFill>
                <a:hlinkClick r:id="rId3"/>
              </a:rPr>
              <a:t>https://infohub.nyced.org/reports/students-and-schools/school-quality/nyc-school-survey</a:t>
            </a:r>
            <a:endParaRPr sz="23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650" name="Google Shape;650;p76"/>
          <p:cNvPicPr preferRelativeResize="0"/>
          <p:nvPr/>
        </p:nvPicPr>
        <p:blipFill>
          <a:blip r:embed="rId4">
            <a:alphaModFix/>
          </a:blip>
          <a:stretch>
            <a:fillRect/>
          </a:stretch>
        </p:blipFill>
        <p:spPr>
          <a:xfrm>
            <a:off x="2550225" y="2874800"/>
            <a:ext cx="3645425" cy="14799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Useful Links: InfoHub</a:t>
            </a:r>
            <a:endParaRPr/>
          </a:p>
        </p:txBody>
      </p:sp>
      <p:sp>
        <p:nvSpPr>
          <p:cNvPr id="656" name="Google Shape;656;p77"/>
          <p:cNvSpPr txBox="1"/>
          <p:nvPr>
            <p:ph idx="1" type="body"/>
          </p:nvPr>
        </p:nvSpPr>
        <p:spPr>
          <a:xfrm>
            <a:off x="311700" y="11524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u="sng">
                <a:solidFill>
                  <a:schemeClr val="hlink"/>
                </a:solidFill>
                <a:hlinkClick r:id="rId3"/>
              </a:rPr>
              <a:t>https://infohub.nyced.org/reports/students-and-schools/school-quality/information-and-data-overview</a:t>
            </a:r>
            <a:endParaRPr sz="2100"/>
          </a:p>
        </p:txBody>
      </p:sp>
      <p:pic>
        <p:nvPicPr>
          <p:cNvPr id="657" name="Google Shape;657;p77"/>
          <p:cNvPicPr preferRelativeResize="0"/>
          <p:nvPr/>
        </p:nvPicPr>
        <p:blipFill>
          <a:blip r:embed="rId4">
            <a:alphaModFix/>
          </a:blip>
          <a:stretch>
            <a:fillRect/>
          </a:stretch>
        </p:blipFill>
        <p:spPr>
          <a:xfrm>
            <a:off x="6191550" y="1725175"/>
            <a:ext cx="2181330" cy="3113523"/>
          </a:xfrm>
          <a:prstGeom prst="rect">
            <a:avLst/>
          </a:prstGeom>
          <a:noFill/>
          <a:ln>
            <a:noFill/>
          </a:ln>
        </p:spPr>
      </p:pic>
      <p:pic>
        <p:nvPicPr>
          <p:cNvPr id="658" name="Google Shape;658;p77"/>
          <p:cNvPicPr preferRelativeResize="0"/>
          <p:nvPr/>
        </p:nvPicPr>
        <p:blipFill>
          <a:blip r:embed="rId5">
            <a:alphaModFix/>
          </a:blip>
          <a:stretch>
            <a:fillRect/>
          </a:stretch>
        </p:blipFill>
        <p:spPr>
          <a:xfrm>
            <a:off x="381000" y="1877575"/>
            <a:ext cx="4972351" cy="275816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Useful Links: NY State Education Data</a:t>
            </a:r>
            <a:endParaRPr/>
          </a:p>
        </p:txBody>
      </p:sp>
      <p:sp>
        <p:nvSpPr>
          <p:cNvPr id="664" name="Google Shape;664;p78"/>
          <p:cNvSpPr txBox="1"/>
          <p:nvPr>
            <p:ph idx="1" type="body"/>
          </p:nvPr>
        </p:nvSpPr>
        <p:spPr>
          <a:xfrm>
            <a:off x="311700" y="1152475"/>
            <a:ext cx="8520600" cy="450900"/>
          </a:xfrm>
          <a:prstGeom prst="rect">
            <a:avLst/>
          </a:prstGeom>
        </p:spPr>
        <p:txBody>
          <a:bodyPr anchorCtr="0" anchor="t" bIns="91425" lIns="91425" spcFirstLastPara="1" rIns="91425" wrap="square" tIns="91425">
            <a:normAutofit fontScale="25000" lnSpcReduction="20000"/>
          </a:bodyPr>
          <a:lstStyle/>
          <a:p>
            <a:pPr indent="0" lvl="0" marL="0" rtl="0" algn="l">
              <a:lnSpc>
                <a:spcPct val="95000"/>
              </a:lnSpc>
              <a:spcBef>
                <a:spcPts val="0"/>
              </a:spcBef>
              <a:spcAft>
                <a:spcPts val="0"/>
              </a:spcAft>
              <a:buClr>
                <a:schemeClr val="dk1"/>
              </a:buClr>
              <a:buSzPts val="275"/>
              <a:buFont typeface="Arial"/>
              <a:buNone/>
            </a:pPr>
            <a:r>
              <a:rPr lang="en" sz="7900" u="sng">
                <a:solidFill>
                  <a:schemeClr val="accent5"/>
                </a:solidFill>
                <a:hlinkClick r:id="rId3">
                  <a:extLst>
                    <a:ext uri="{A12FA001-AC4F-418D-AE19-62706E023703}">
                      <ahyp:hlinkClr val="tx"/>
                    </a:ext>
                  </a:extLst>
                </a:hlinkClick>
              </a:rPr>
              <a:t>https://data.nysed.gov/</a:t>
            </a:r>
            <a:endParaRPr sz="7900"/>
          </a:p>
          <a:p>
            <a:pPr indent="0" lvl="0" marL="0" rtl="0" algn="l">
              <a:spcBef>
                <a:spcPts val="1200"/>
              </a:spcBef>
              <a:spcAft>
                <a:spcPts val="1200"/>
              </a:spcAft>
              <a:buNone/>
            </a:pPr>
            <a:r>
              <a:t/>
            </a:r>
            <a:endParaRPr/>
          </a:p>
        </p:txBody>
      </p:sp>
      <p:pic>
        <p:nvPicPr>
          <p:cNvPr id="665" name="Google Shape;665;p78"/>
          <p:cNvPicPr preferRelativeResize="0"/>
          <p:nvPr/>
        </p:nvPicPr>
        <p:blipFill>
          <a:blip r:embed="rId4">
            <a:alphaModFix/>
          </a:blip>
          <a:stretch>
            <a:fillRect/>
          </a:stretch>
        </p:blipFill>
        <p:spPr>
          <a:xfrm>
            <a:off x="444575" y="1738125"/>
            <a:ext cx="2250495" cy="3235327"/>
          </a:xfrm>
          <a:prstGeom prst="rect">
            <a:avLst/>
          </a:prstGeom>
          <a:noFill/>
          <a:ln>
            <a:noFill/>
          </a:ln>
        </p:spPr>
      </p:pic>
      <p:sp>
        <p:nvSpPr>
          <p:cNvPr id="666" name="Google Shape;666;p78"/>
          <p:cNvSpPr txBox="1"/>
          <p:nvPr/>
        </p:nvSpPr>
        <p:spPr>
          <a:xfrm>
            <a:off x="3615525" y="1721675"/>
            <a:ext cx="4906800" cy="3185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Search for school data across NY State</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Updated to 2022-2023 SY</a:t>
            </a:r>
            <a:endParaRPr sz="1800">
              <a:solidFill>
                <a:schemeClr val="dk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Upcoming CEC Meetings</a:t>
            </a:r>
            <a:endParaRPr/>
          </a:p>
        </p:txBody>
      </p:sp>
      <p:sp>
        <p:nvSpPr>
          <p:cNvPr id="672" name="Google Shape;672;p79"/>
          <p:cNvSpPr txBox="1"/>
          <p:nvPr>
            <p:ph idx="1" type="body"/>
          </p:nvPr>
        </p:nvSpPr>
        <p:spPr>
          <a:xfrm>
            <a:off x="311700" y="1469800"/>
            <a:ext cx="8520600" cy="2718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solidFill>
                  <a:srgbClr val="FF9900"/>
                </a:solidFill>
              </a:rPr>
              <a:t>Nov. 12, 6:30 pm</a:t>
            </a:r>
            <a:r>
              <a:rPr lang="en">
                <a:solidFill>
                  <a:srgbClr val="FF9900"/>
                </a:solidFill>
              </a:rPr>
              <a:t> </a:t>
            </a:r>
            <a:r>
              <a:rPr lang="en"/>
              <a:t>on Zoom MS Committee - Parents Helping Parents</a:t>
            </a:r>
            <a:endParaRPr/>
          </a:p>
          <a:p>
            <a:pPr indent="0" lvl="0" marL="457200" rtl="0" algn="l">
              <a:spcBef>
                <a:spcPts val="1200"/>
              </a:spcBef>
              <a:spcAft>
                <a:spcPts val="0"/>
              </a:spcAft>
              <a:buNone/>
            </a:pPr>
            <a:r>
              <a:t/>
            </a:r>
            <a:endParaRPr sz="100"/>
          </a:p>
          <a:p>
            <a:pPr indent="-317500" lvl="1" marL="914400" rtl="0" algn="l">
              <a:spcBef>
                <a:spcPts val="1200"/>
              </a:spcBef>
              <a:spcAft>
                <a:spcPts val="0"/>
              </a:spcAft>
              <a:buSzPts val="1400"/>
              <a:buChar char="○"/>
            </a:pPr>
            <a:r>
              <a:rPr lang="en"/>
              <a:t>Middle School Applicants Hear from Parents of Current Middle Schoolers in D3 </a:t>
            </a:r>
            <a:endParaRPr/>
          </a:p>
          <a:p>
            <a:pPr indent="0" lvl="0" marL="457200" rtl="0" algn="l">
              <a:spcBef>
                <a:spcPts val="1200"/>
              </a:spcBef>
              <a:spcAft>
                <a:spcPts val="0"/>
              </a:spcAft>
              <a:buNone/>
            </a:pPr>
            <a:r>
              <a:t/>
            </a:r>
            <a:endParaRPr b="1"/>
          </a:p>
          <a:p>
            <a:pPr indent="-342900" lvl="0" marL="457200" rtl="0" algn="l">
              <a:spcBef>
                <a:spcPts val="1200"/>
              </a:spcBef>
              <a:spcAft>
                <a:spcPts val="0"/>
              </a:spcAft>
              <a:buSzPts val="1800"/>
              <a:buChar char="●"/>
            </a:pPr>
            <a:r>
              <a:rPr b="1" lang="en">
                <a:solidFill>
                  <a:srgbClr val="FF9900"/>
                </a:solidFill>
              </a:rPr>
              <a:t>Nov. 19, 6:30 pm</a:t>
            </a:r>
            <a:r>
              <a:rPr lang="en"/>
              <a:t> on Zoom &amp; In person at WESS - Business &amp; Calendar Mtg.</a:t>
            </a:r>
            <a:endParaRPr/>
          </a:p>
          <a:p>
            <a:pPr indent="0" lvl="0" marL="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
        <p:nvSpPr>
          <p:cNvPr id="673" name="Google Shape;673;p79"/>
          <p:cNvSpPr txBox="1"/>
          <p:nvPr/>
        </p:nvSpPr>
        <p:spPr>
          <a:xfrm>
            <a:off x="1904600" y="3518675"/>
            <a:ext cx="5165100" cy="115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Visit </a:t>
            </a:r>
            <a:r>
              <a:rPr b="1" lang="en" sz="1800">
                <a:solidFill>
                  <a:schemeClr val="dk2"/>
                </a:solidFill>
              </a:rPr>
              <a:t>CEC3.org</a:t>
            </a:r>
            <a:r>
              <a:rPr lang="en" sz="1800">
                <a:solidFill>
                  <a:schemeClr val="dk2"/>
                </a:solidFill>
              </a:rPr>
              <a:t> for more info</a:t>
            </a:r>
            <a:endParaRPr sz="1800">
              <a:solidFill>
                <a:schemeClr val="dk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id="678" name="Google Shape;678;p80"/>
          <p:cNvPicPr preferRelativeResize="0"/>
          <p:nvPr/>
        </p:nvPicPr>
        <p:blipFill>
          <a:blip r:embed="rId3">
            <a:alphaModFix/>
          </a:blip>
          <a:stretch>
            <a:fillRect/>
          </a:stretch>
        </p:blipFill>
        <p:spPr>
          <a:xfrm>
            <a:off x="1219200" y="152400"/>
            <a:ext cx="5113328" cy="4838699"/>
          </a:xfrm>
          <a:prstGeom prst="rect">
            <a:avLst/>
          </a:prstGeom>
          <a:noFill/>
          <a:ln>
            <a:noFill/>
          </a:ln>
        </p:spPr>
      </p:pic>
      <p:cxnSp>
        <p:nvCxnSpPr>
          <p:cNvPr id="679" name="Google Shape;679;p80"/>
          <p:cNvCxnSpPr/>
          <p:nvPr/>
        </p:nvCxnSpPr>
        <p:spPr>
          <a:xfrm>
            <a:off x="2606025" y="3690850"/>
            <a:ext cx="903900" cy="0"/>
          </a:xfrm>
          <a:prstGeom prst="straightConnector1">
            <a:avLst/>
          </a:prstGeom>
          <a:noFill/>
          <a:ln cap="flat" cmpd="sng" w="28575">
            <a:solidFill>
              <a:schemeClr val="accent4"/>
            </a:solidFill>
            <a:prstDash val="solid"/>
            <a:round/>
            <a:headEnd len="med" w="med" type="none"/>
            <a:tailEnd len="med" w="med" type="none"/>
          </a:ln>
        </p:spPr>
      </p:cxnSp>
      <p:cxnSp>
        <p:nvCxnSpPr>
          <p:cNvPr id="680" name="Google Shape;680;p80"/>
          <p:cNvCxnSpPr/>
          <p:nvPr/>
        </p:nvCxnSpPr>
        <p:spPr>
          <a:xfrm flipH="1">
            <a:off x="2606150" y="3776925"/>
            <a:ext cx="290400" cy="484200"/>
          </a:xfrm>
          <a:prstGeom prst="straightConnector1">
            <a:avLst/>
          </a:prstGeom>
          <a:noFill/>
          <a:ln cap="flat" cmpd="sng" w="9525">
            <a:solidFill>
              <a:schemeClr val="dk1"/>
            </a:solidFill>
            <a:prstDash val="solid"/>
            <a:round/>
            <a:headEnd len="med" w="med" type="none"/>
            <a:tailEnd len="med" w="med" type="none"/>
          </a:ln>
        </p:spPr>
      </p:cxnSp>
      <p:sp>
        <p:nvSpPr>
          <p:cNvPr id="681" name="Google Shape;681;p80"/>
          <p:cNvSpPr txBox="1"/>
          <p:nvPr/>
        </p:nvSpPr>
        <p:spPr>
          <a:xfrm>
            <a:off x="796275" y="4194825"/>
            <a:ext cx="29181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Application Deadline Dec 20, 2024</a:t>
            </a:r>
            <a:endParaRPr b="1" sz="1800">
              <a:solidFill>
                <a:schemeClr val="dk2"/>
              </a:solidFill>
            </a:endParaRPr>
          </a:p>
        </p:txBody>
      </p:sp>
      <p:cxnSp>
        <p:nvCxnSpPr>
          <p:cNvPr id="682" name="Google Shape;682;p80"/>
          <p:cNvCxnSpPr/>
          <p:nvPr/>
        </p:nvCxnSpPr>
        <p:spPr>
          <a:xfrm flipH="1" rot="10800000">
            <a:off x="6135450" y="1872225"/>
            <a:ext cx="441300" cy="839400"/>
          </a:xfrm>
          <a:prstGeom prst="straightConnector1">
            <a:avLst/>
          </a:prstGeom>
          <a:noFill/>
          <a:ln cap="flat" cmpd="sng" w="9525">
            <a:solidFill>
              <a:schemeClr val="accent4"/>
            </a:solidFill>
            <a:prstDash val="solid"/>
            <a:round/>
            <a:headEnd len="med" w="med" type="none"/>
            <a:tailEnd len="med" w="med" type="none"/>
          </a:ln>
        </p:spPr>
      </p:cxnSp>
      <p:sp>
        <p:nvSpPr>
          <p:cNvPr id="683" name="Google Shape;683;p80"/>
          <p:cNvSpPr/>
          <p:nvPr/>
        </p:nvSpPr>
        <p:spPr>
          <a:xfrm>
            <a:off x="6070900" y="152400"/>
            <a:ext cx="1990800" cy="1806000"/>
          </a:xfrm>
          <a:prstGeom prst="ellipse">
            <a:avLst/>
          </a:prstGeom>
          <a:solidFill>
            <a:srgbClr val="4A86E8"/>
          </a:solidFill>
          <a:ln cap="flat" cmpd="sng" w="381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84" name="Google Shape;684;p80"/>
          <p:cNvSpPr txBox="1"/>
          <p:nvPr/>
        </p:nvSpPr>
        <p:spPr>
          <a:xfrm>
            <a:off x="6256325" y="461825"/>
            <a:ext cx="1644000" cy="10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rPr>
              <a:t>Nov. 13th</a:t>
            </a:r>
            <a:endParaRPr b="1" sz="1800">
              <a:solidFill>
                <a:schemeClr val="accent4"/>
              </a:solidFill>
            </a:endParaRPr>
          </a:p>
          <a:p>
            <a:pPr indent="0" lvl="0" marL="0" rtl="0" algn="ctr">
              <a:spcBef>
                <a:spcPts val="0"/>
              </a:spcBef>
              <a:spcAft>
                <a:spcPts val="0"/>
              </a:spcAft>
              <a:buNone/>
            </a:pPr>
            <a:r>
              <a:t/>
            </a:r>
            <a:endParaRPr b="1" sz="100">
              <a:solidFill>
                <a:schemeClr val="accent4"/>
              </a:solidFill>
            </a:endParaRPr>
          </a:p>
          <a:p>
            <a:pPr indent="0" lvl="0" marL="0" rtl="0" algn="ctr">
              <a:spcBef>
                <a:spcPts val="0"/>
              </a:spcBef>
              <a:spcAft>
                <a:spcPts val="0"/>
              </a:spcAft>
              <a:buNone/>
            </a:pPr>
            <a:r>
              <a:rPr b="1" lang="en" sz="1800">
                <a:solidFill>
                  <a:schemeClr val="accent4"/>
                </a:solidFill>
              </a:rPr>
              <a:t>6-8 pm </a:t>
            </a:r>
            <a:endParaRPr b="1" sz="1800">
              <a:solidFill>
                <a:schemeClr val="accent4"/>
              </a:solidFill>
            </a:endParaRPr>
          </a:p>
          <a:p>
            <a:pPr indent="0" lvl="0" marL="0" rtl="0" algn="ctr">
              <a:spcBef>
                <a:spcPts val="0"/>
              </a:spcBef>
              <a:spcAft>
                <a:spcPts val="0"/>
              </a:spcAft>
              <a:buNone/>
            </a:pPr>
            <a:r>
              <a:rPr b="1" lang="en" sz="1800">
                <a:solidFill>
                  <a:schemeClr val="accent4"/>
                </a:solidFill>
              </a:rPr>
              <a:t>Joan of Arc</a:t>
            </a:r>
            <a:endParaRPr b="1" sz="1800">
              <a:solidFill>
                <a:schemeClr val="accent4"/>
              </a:solidFill>
            </a:endParaRPr>
          </a:p>
        </p:txBody>
      </p:sp>
      <p:sp>
        <p:nvSpPr>
          <p:cNvPr id="685" name="Google Shape;685;p80"/>
          <p:cNvSpPr/>
          <p:nvPr/>
        </p:nvSpPr>
        <p:spPr>
          <a:xfrm>
            <a:off x="4435300" y="2442625"/>
            <a:ext cx="1687200" cy="21198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5300">
              <a:solidFill>
                <a:srgbClr val="FF0000"/>
              </a:solidFill>
            </a:endParaRPr>
          </a:p>
          <a:p>
            <a:pPr indent="0" lvl="0" marL="0" rtl="0" algn="ctr">
              <a:spcBef>
                <a:spcPts val="1200"/>
              </a:spcBef>
              <a:spcAft>
                <a:spcPts val="1200"/>
              </a:spcAft>
              <a:buNone/>
            </a:pPr>
            <a:r>
              <a:rPr lang="en" sz="5300">
                <a:solidFill>
                  <a:srgbClr val="FF0000"/>
                </a:solidFill>
              </a:rPr>
              <a:t>Questions?</a:t>
            </a:r>
            <a:endParaRPr sz="53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Process  </a:t>
            </a:r>
            <a:endParaRPr/>
          </a:p>
        </p:txBody>
      </p:sp>
      <p:sp>
        <p:nvSpPr>
          <p:cNvPr id="98" name="Google Shape;98;p19"/>
          <p:cNvSpPr txBox="1"/>
          <p:nvPr>
            <p:ph idx="1" type="body"/>
          </p:nvPr>
        </p:nvSpPr>
        <p:spPr>
          <a:xfrm>
            <a:off x="311700" y="1176625"/>
            <a:ext cx="8520600" cy="38727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Go to </a:t>
            </a:r>
            <a:r>
              <a:rPr lang="en" sz="2300">
                <a:solidFill>
                  <a:srgbClr val="FF9900"/>
                </a:solidFill>
              </a:rPr>
              <a:t>MySchools.nyc</a:t>
            </a:r>
            <a:endParaRPr sz="2300">
              <a:solidFill>
                <a:srgbClr val="FF9900"/>
              </a:solidFill>
            </a:endParaRPr>
          </a:p>
          <a:p>
            <a:pPr indent="-349250" lvl="1" marL="914400" rtl="0" algn="l">
              <a:spcBef>
                <a:spcPts val="1000"/>
              </a:spcBef>
              <a:spcAft>
                <a:spcPts val="0"/>
              </a:spcAft>
              <a:buSzPts val="1900"/>
              <a:buChar char="○"/>
            </a:pPr>
            <a:r>
              <a:rPr lang="en" sz="1900"/>
              <a:t>Make sure your applicant info is correct</a:t>
            </a:r>
            <a:endParaRPr sz="1900"/>
          </a:p>
          <a:p>
            <a:pPr indent="-349250" lvl="1" marL="914400" rtl="0" algn="l">
              <a:spcBef>
                <a:spcPts val="0"/>
              </a:spcBef>
              <a:spcAft>
                <a:spcPts val="0"/>
              </a:spcAft>
              <a:buSzPts val="1900"/>
              <a:buChar char="○"/>
            </a:pPr>
            <a:r>
              <a:rPr lang="en" sz="1900"/>
              <a:t>Find your Random Number</a:t>
            </a:r>
            <a:endParaRPr sz="1900"/>
          </a:p>
          <a:p>
            <a:pPr indent="-349250" lvl="1" marL="914400" rtl="0" algn="l">
              <a:spcBef>
                <a:spcPts val="0"/>
              </a:spcBef>
              <a:spcAft>
                <a:spcPts val="0"/>
              </a:spcAft>
              <a:buSzPts val="1900"/>
              <a:buChar char="○"/>
            </a:pPr>
            <a:r>
              <a:rPr lang="en" sz="1900"/>
              <a:t>Research programs and their specific requirements for admission </a:t>
            </a:r>
            <a:endParaRPr sz="1900"/>
          </a:p>
          <a:p>
            <a:pPr indent="-349250" lvl="1" marL="914400" rtl="0" algn="l">
              <a:spcBef>
                <a:spcPts val="0"/>
              </a:spcBef>
              <a:spcAft>
                <a:spcPts val="0"/>
              </a:spcAft>
              <a:buSzPts val="1900"/>
              <a:buChar char="○"/>
            </a:pPr>
            <a:r>
              <a:rPr lang="en" sz="1900"/>
              <a:t>Go to Open Houses</a:t>
            </a:r>
            <a:endParaRPr sz="1900"/>
          </a:p>
          <a:p>
            <a:pPr indent="-349250" lvl="1" marL="914400" rtl="0" algn="l">
              <a:spcBef>
                <a:spcPts val="0"/>
              </a:spcBef>
              <a:spcAft>
                <a:spcPts val="0"/>
              </a:spcAft>
              <a:buSzPts val="1900"/>
              <a:buChar char="○"/>
            </a:pPr>
            <a:r>
              <a:rPr lang="en" sz="1900"/>
              <a:t>Add schools and programs to your application in your true order of preference</a:t>
            </a:r>
            <a:endParaRPr sz="1900"/>
          </a:p>
          <a:p>
            <a:pPr indent="-349250" lvl="1" marL="914400" rtl="0" algn="l">
              <a:spcBef>
                <a:spcPts val="0"/>
              </a:spcBef>
              <a:spcAft>
                <a:spcPts val="0"/>
              </a:spcAft>
              <a:buSzPts val="1900"/>
              <a:buChar char="○"/>
            </a:pPr>
            <a:r>
              <a:rPr lang="en" sz="1900"/>
              <a:t>Apply by </a:t>
            </a:r>
            <a:r>
              <a:rPr b="1" lang="en" sz="1900"/>
              <a:t>December 4th</a:t>
            </a:r>
            <a:endParaRPr b="1" sz="1900"/>
          </a:p>
          <a:p>
            <a:pPr indent="-349250" lvl="1" marL="914400" rtl="0" algn="l">
              <a:spcBef>
                <a:spcPts val="0"/>
              </a:spcBef>
              <a:spcAft>
                <a:spcPts val="1000"/>
              </a:spcAft>
              <a:buSzPts val="1900"/>
              <a:buChar char="○"/>
            </a:pPr>
            <a:r>
              <a:rPr b="1" lang="en" sz="1900"/>
              <a:t>Offers released Thurs. Mar. 6th</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Changes in 2024</a:t>
            </a:r>
            <a:endParaRPr/>
          </a:p>
        </p:txBody>
      </p:sp>
      <p:sp>
        <p:nvSpPr>
          <p:cNvPr id="104" name="Google Shape;104;p20"/>
          <p:cNvSpPr txBox="1"/>
          <p:nvPr>
            <p:ph idx="1" type="body"/>
          </p:nvPr>
        </p:nvSpPr>
        <p:spPr>
          <a:xfrm>
            <a:off x="311700" y="1097575"/>
            <a:ext cx="8520600" cy="3744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F9900"/>
              </a:buClr>
              <a:buSzPts val="1600"/>
              <a:buFont typeface="Roboto"/>
              <a:buChar char="●"/>
            </a:pPr>
            <a:r>
              <a:rPr b="1" lang="en" sz="1600">
                <a:solidFill>
                  <a:srgbClr val="FF9900"/>
                </a:solidFill>
                <a:latin typeface="Roboto"/>
                <a:ea typeface="Roboto"/>
                <a:cs typeface="Roboto"/>
                <a:sym typeface="Roboto"/>
              </a:rPr>
              <a:t>No limit to application choices </a:t>
            </a:r>
            <a:endParaRPr b="1" sz="1600">
              <a:solidFill>
                <a:srgbClr val="FF9900"/>
              </a:solidFill>
              <a:latin typeface="Roboto"/>
              <a:ea typeface="Roboto"/>
              <a:cs typeface="Roboto"/>
              <a:sym typeface="Roboto"/>
            </a:endParaRPr>
          </a:p>
          <a:p>
            <a:pPr indent="-317500" lvl="1" marL="914400" rtl="0" algn="l">
              <a:spcBef>
                <a:spcPts val="1000"/>
              </a:spcBef>
              <a:spcAft>
                <a:spcPts val="0"/>
              </a:spcAft>
              <a:buClr>
                <a:srgbClr val="333333"/>
              </a:buClr>
              <a:buSzPts val="1400"/>
              <a:buFont typeface="Roboto"/>
              <a:buChar char="○"/>
            </a:pPr>
            <a:r>
              <a:rPr lang="en">
                <a:solidFill>
                  <a:srgbClr val="333333"/>
                </a:solidFill>
                <a:latin typeface="Roboto"/>
                <a:ea typeface="Roboto"/>
                <a:cs typeface="Roboto"/>
                <a:sym typeface="Roboto"/>
              </a:rPr>
              <a:t>List any number of choices, not just twelve </a:t>
            </a:r>
            <a:endParaRPr>
              <a:solidFill>
                <a:srgbClr val="333333"/>
              </a:solidFill>
              <a:latin typeface="Roboto"/>
              <a:ea typeface="Roboto"/>
              <a:cs typeface="Roboto"/>
              <a:sym typeface="Roboto"/>
            </a:endParaRPr>
          </a:p>
          <a:p>
            <a:pPr indent="-330200" lvl="0" marL="457200" rtl="0" algn="l">
              <a:spcBef>
                <a:spcPts val="1000"/>
              </a:spcBef>
              <a:spcAft>
                <a:spcPts val="0"/>
              </a:spcAft>
              <a:buClr>
                <a:srgbClr val="FF9900"/>
              </a:buClr>
              <a:buSzPts val="1600"/>
              <a:buFont typeface="Roboto"/>
              <a:buChar char="●"/>
            </a:pPr>
            <a:r>
              <a:rPr b="1" lang="en" sz="1600">
                <a:solidFill>
                  <a:srgbClr val="FF9900"/>
                </a:solidFill>
                <a:latin typeface="Roboto"/>
                <a:ea typeface="Roboto"/>
                <a:cs typeface="Roboto"/>
                <a:sym typeface="Roboto"/>
              </a:rPr>
              <a:t>Chances of offer feature in the HS application on MySchools </a:t>
            </a:r>
            <a:endParaRPr b="1" sz="1600">
              <a:solidFill>
                <a:srgbClr val="FF9900"/>
              </a:solidFill>
              <a:latin typeface="Roboto"/>
              <a:ea typeface="Roboto"/>
              <a:cs typeface="Roboto"/>
              <a:sym typeface="Roboto"/>
            </a:endParaRPr>
          </a:p>
          <a:p>
            <a:pPr indent="-317500" lvl="1" marL="914400" rtl="0" algn="l">
              <a:spcBef>
                <a:spcPts val="1000"/>
              </a:spcBef>
              <a:spcAft>
                <a:spcPts val="0"/>
              </a:spcAft>
              <a:buClr>
                <a:srgbClr val="333333"/>
              </a:buClr>
              <a:buSzPts val="1400"/>
              <a:buFont typeface="Roboto"/>
              <a:buChar char="○"/>
            </a:pPr>
            <a:r>
              <a:rPr lang="en">
                <a:solidFill>
                  <a:srgbClr val="333333"/>
                </a:solidFill>
                <a:latin typeface="Roboto"/>
                <a:ea typeface="Roboto"/>
                <a:cs typeface="Roboto"/>
                <a:sym typeface="Roboto"/>
              </a:rPr>
              <a:t>Indicates whether applicants have a high, medium, or low chance of receiving an offer, based on the applicant’s admissions characteristics like grades, priority group, etc. </a:t>
            </a:r>
            <a:endParaRPr>
              <a:solidFill>
                <a:srgbClr val="333333"/>
              </a:solidFill>
              <a:latin typeface="Roboto"/>
              <a:ea typeface="Roboto"/>
              <a:cs typeface="Roboto"/>
              <a:sym typeface="Roboto"/>
            </a:endParaRPr>
          </a:p>
          <a:p>
            <a:pPr indent="-330200" lvl="0" marL="457200" rtl="0" algn="l">
              <a:spcBef>
                <a:spcPts val="1000"/>
              </a:spcBef>
              <a:spcAft>
                <a:spcPts val="0"/>
              </a:spcAft>
              <a:buClr>
                <a:srgbClr val="FF9900"/>
              </a:buClr>
              <a:buSzPts val="1600"/>
              <a:buFont typeface="Roboto"/>
              <a:buChar char="●"/>
            </a:pPr>
            <a:r>
              <a:rPr b="1" lang="en" sz="1600">
                <a:solidFill>
                  <a:srgbClr val="FF9900"/>
                </a:solidFill>
                <a:latin typeface="Roboto"/>
                <a:ea typeface="Roboto"/>
                <a:cs typeface="Roboto"/>
                <a:sym typeface="Roboto"/>
              </a:rPr>
              <a:t>Additional 6 schools now offer priority to Manhattan residents for 75% of their seats.</a:t>
            </a:r>
            <a:r>
              <a:rPr lang="en" sz="1600">
                <a:solidFill>
                  <a:srgbClr val="FF9900"/>
                </a:solidFill>
                <a:latin typeface="Roboto"/>
                <a:ea typeface="Roboto"/>
                <a:cs typeface="Roboto"/>
                <a:sym typeface="Roboto"/>
              </a:rPr>
              <a:t> </a:t>
            </a:r>
            <a:endParaRPr sz="1600">
              <a:solidFill>
                <a:srgbClr val="FF9900"/>
              </a:solidFill>
              <a:latin typeface="Roboto"/>
              <a:ea typeface="Roboto"/>
              <a:cs typeface="Roboto"/>
              <a:sym typeface="Roboto"/>
            </a:endParaRPr>
          </a:p>
          <a:p>
            <a:pPr indent="-317500" lvl="1" marL="914400" rtl="0" algn="l">
              <a:lnSpc>
                <a:spcPct val="137500"/>
              </a:lnSpc>
              <a:spcBef>
                <a:spcPts val="1000"/>
              </a:spcBef>
              <a:spcAft>
                <a:spcPts val="0"/>
              </a:spcAft>
              <a:buClr>
                <a:schemeClr val="dk1"/>
              </a:buClr>
              <a:buSzPts val="1400"/>
              <a:buFont typeface="Arial"/>
              <a:buChar char="○"/>
            </a:pPr>
            <a:r>
              <a:rPr lang="en">
                <a:solidFill>
                  <a:schemeClr val="dk1"/>
                </a:solidFill>
              </a:rPr>
              <a:t>Eleanor Roosevelt High School, Millennium High School, The Clinton School, NYC Lab School for Collaborative Studies, Baruch College Campus High School, New York City Museum School </a:t>
            </a:r>
            <a:endParaRPr sz="1700">
              <a:solidFill>
                <a:srgbClr val="33333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School Admissions - So Many Options!</a:t>
            </a:r>
            <a:endParaRPr/>
          </a:p>
        </p:txBody>
      </p:sp>
      <p:sp>
        <p:nvSpPr>
          <p:cNvPr id="110" name="Google Shape;110;p21"/>
          <p:cNvSpPr txBox="1"/>
          <p:nvPr>
            <p:ph idx="1" type="body"/>
          </p:nvPr>
        </p:nvSpPr>
        <p:spPr>
          <a:xfrm>
            <a:off x="311700" y="1065275"/>
            <a:ext cx="8520600" cy="40137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b="1" lang="en" sz="3453">
                <a:solidFill>
                  <a:srgbClr val="FF9900"/>
                </a:solidFill>
              </a:rPr>
              <a:t>Over 400 high schools in NYC with over 700 programs! </a:t>
            </a:r>
            <a:endParaRPr b="1" sz="3453">
              <a:solidFill>
                <a:srgbClr val="FF9900"/>
              </a:solidFill>
            </a:endParaRPr>
          </a:p>
          <a:p>
            <a:pPr indent="-320051" lvl="0" marL="457200" rtl="0" algn="l">
              <a:spcBef>
                <a:spcPts val="1200"/>
              </a:spcBef>
              <a:spcAft>
                <a:spcPts val="0"/>
              </a:spcAft>
              <a:buSzPct val="100000"/>
              <a:buChar char="●"/>
            </a:pPr>
            <a:r>
              <a:rPr lang="en" sz="3031"/>
              <a:t>Combined Middle/High Schools (6-12)</a:t>
            </a:r>
            <a:endParaRPr sz="3031"/>
          </a:p>
          <a:p>
            <a:pPr indent="-320051" lvl="0" marL="457200" rtl="0" algn="l">
              <a:spcBef>
                <a:spcPts val="0"/>
              </a:spcBef>
              <a:spcAft>
                <a:spcPts val="0"/>
              </a:spcAft>
              <a:buSzPct val="100000"/>
              <a:buChar char="●"/>
            </a:pPr>
            <a:r>
              <a:rPr lang="en" sz="3031"/>
              <a:t>Career and Technical Education Programs</a:t>
            </a:r>
            <a:endParaRPr sz="3031"/>
          </a:p>
          <a:p>
            <a:pPr indent="-320051" lvl="0" marL="457200" rtl="0" algn="l">
              <a:spcBef>
                <a:spcPts val="0"/>
              </a:spcBef>
              <a:spcAft>
                <a:spcPts val="0"/>
              </a:spcAft>
              <a:buSzPct val="100000"/>
              <a:buChar char="●"/>
            </a:pPr>
            <a:r>
              <a:rPr lang="en" sz="3031"/>
              <a:t>Community Schools</a:t>
            </a:r>
            <a:endParaRPr sz="3031"/>
          </a:p>
          <a:p>
            <a:pPr indent="-320051" lvl="0" marL="457200" rtl="0" algn="l">
              <a:spcBef>
                <a:spcPts val="0"/>
              </a:spcBef>
              <a:spcAft>
                <a:spcPts val="0"/>
              </a:spcAft>
              <a:buSzPct val="100000"/>
              <a:buChar char="●"/>
            </a:pPr>
            <a:r>
              <a:rPr lang="en" sz="3031"/>
              <a:t>Transfer Schools</a:t>
            </a:r>
            <a:endParaRPr sz="3031"/>
          </a:p>
          <a:p>
            <a:pPr indent="-320051" lvl="0" marL="457200" rtl="0" algn="l">
              <a:spcBef>
                <a:spcPts val="0"/>
              </a:spcBef>
              <a:spcAft>
                <a:spcPts val="0"/>
              </a:spcAft>
              <a:buSzPct val="100000"/>
              <a:buChar char="●"/>
            </a:pPr>
            <a:r>
              <a:rPr lang="en" sz="3031"/>
              <a:t>Early College Schools</a:t>
            </a:r>
            <a:endParaRPr sz="3031"/>
          </a:p>
          <a:p>
            <a:pPr indent="-320051" lvl="0" marL="457200" rtl="0" algn="l">
              <a:spcBef>
                <a:spcPts val="0"/>
              </a:spcBef>
              <a:spcAft>
                <a:spcPts val="0"/>
              </a:spcAft>
              <a:buSzPct val="100000"/>
              <a:buChar char="●"/>
            </a:pPr>
            <a:r>
              <a:rPr lang="en" sz="3031"/>
              <a:t>Early College and Career Schools</a:t>
            </a:r>
            <a:endParaRPr sz="3031"/>
          </a:p>
          <a:p>
            <a:pPr indent="-320051" lvl="0" marL="457200" rtl="0" algn="l">
              <a:spcBef>
                <a:spcPts val="0"/>
              </a:spcBef>
              <a:spcAft>
                <a:spcPts val="0"/>
              </a:spcAft>
              <a:buSzPct val="100000"/>
              <a:buChar char="●"/>
            </a:pPr>
            <a:r>
              <a:rPr lang="en" sz="3031"/>
              <a:t>Performance Assessment Schools</a:t>
            </a:r>
            <a:endParaRPr sz="3031"/>
          </a:p>
          <a:p>
            <a:pPr indent="-320051" lvl="0" marL="457200" rtl="0" algn="l">
              <a:spcBef>
                <a:spcPts val="0"/>
              </a:spcBef>
              <a:spcAft>
                <a:spcPts val="0"/>
              </a:spcAft>
              <a:buSzPct val="100000"/>
              <a:buChar char="●"/>
            </a:pPr>
            <a:r>
              <a:rPr lang="en" sz="3031"/>
              <a:t>Schools for New Arrivals</a:t>
            </a:r>
            <a:endParaRPr sz="3031"/>
          </a:p>
          <a:p>
            <a:pPr indent="-320051" lvl="0" marL="457200" rtl="0" algn="l">
              <a:spcBef>
                <a:spcPts val="0"/>
              </a:spcBef>
              <a:spcAft>
                <a:spcPts val="0"/>
              </a:spcAft>
              <a:buSzPct val="100000"/>
              <a:buChar char="●"/>
            </a:pPr>
            <a:r>
              <a:rPr lang="en" sz="3031"/>
              <a:t>Autism NEST programs</a:t>
            </a:r>
            <a:endParaRPr sz="3031"/>
          </a:p>
          <a:p>
            <a:pPr indent="-320051" lvl="0" marL="457200" rtl="0" algn="l">
              <a:spcBef>
                <a:spcPts val="0"/>
              </a:spcBef>
              <a:spcAft>
                <a:spcPts val="0"/>
              </a:spcAft>
              <a:buSzPct val="100000"/>
              <a:buChar char="●"/>
            </a:pPr>
            <a:r>
              <a:rPr lang="en" sz="3031"/>
              <a:t>ACES - Academic Career and Essential Skills programs </a:t>
            </a:r>
            <a:endParaRPr sz="3031"/>
          </a:p>
          <a:p>
            <a:pPr indent="0" lvl="0" marL="0" rtl="0" algn="l">
              <a:spcBef>
                <a:spcPts val="1200"/>
              </a:spcBef>
              <a:spcAft>
                <a:spcPts val="0"/>
              </a:spcAft>
              <a:buNone/>
            </a:pPr>
            <a:r>
              <a:rPr b="1" lang="en" sz="3453">
                <a:solidFill>
                  <a:srgbClr val="FF9900"/>
                </a:solidFill>
              </a:rPr>
              <a:t>Plus </a:t>
            </a:r>
            <a:endParaRPr b="1" sz="3453">
              <a:solidFill>
                <a:srgbClr val="FF9900"/>
              </a:solidFill>
            </a:endParaRPr>
          </a:p>
          <a:p>
            <a:pPr indent="-320051" lvl="0" marL="457200" rtl="0" algn="l">
              <a:spcBef>
                <a:spcPts val="1200"/>
              </a:spcBef>
              <a:spcAft>
                <a:spcPts val="0"/>
              </a:spcAft>
              <a:buSzPct val="100000"/>
              <a:buChar char="●"/>
            </a:pPr>
            <a:r>
              <a:rPr lang="en" sz="3031"/>
              <a:t>Specialized High School Test SHSAT Schools (9-12)</a:t>
            </a:r>
            <a:endParaRPr sz="3031"/>
          </a:p>
          <a:p>
            <a:pPr indent="-320051" lvl="0" marL="457200" rtl="0" algn="l">
              <a:spcBef>
                <a:spcPts val="0"/>
              </a:spcBef>
              <a:spcAft>
                <a:spcPts val="0"/>
              </a:spcAft>
              <a:buSzPct val="100000"/>
              <a:buChar char="●"/>
            </a:pPr>
            <a:r>
              <a:rPr lang="en" sz="3031"/>
              <a:t>Hunter College High School HCHS (7-12)</a:t>
            </a:r>
            <a:endParaRPr/>
          </a:p>
        </p:txBody>
      </p:sp>
      <p:pic>
        <p:nvPicPr>
          <p:cNvPr id="111" name="Google Shape;111;p21"/>
          <p:cNvPicPr preferRelativeResize="0"/>
          <p:nvPr/>
        </p:nvPicPr>
        <p:blipFill>
          <a:blip r:embed="rId3">
            <a:alphaModFix/>
          </a:blip>
          <a:stretch>
            <a:fillRect/>
          </a:stretch>
        </p:blipFill>
        <p:spPr>
          <a:xfrm>
            <a:off x="5352000" y="1947650"/>
            <a:ext cx="3480300" cy="1553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